
<file path=[Content_Types].xml><?xml version="1.0" encoding="utf-8"?>
<Types xmlns="http://schemas.openxmlformats.org/package/2006/content-types">
  <Default Extension="jpeg" ContentType="image/jpeg"/>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11"/>
  </p:notesMasterIdLst>
  <p:handoutMasterIdLst>
    <p:handoutMasterId r:id="rId79"/>
  </p:handoutMasterIdLst>
  <p:sldIdLst>
    <p:sldId id="257" r:id="rId4"/>
    <p:sldId id="490" r:id="rId5"/>
    <p:sldId id="2233" r:id="rId6"/>
    <p:sldId id="2234" r:id="rId7"/>
    <p:sldId id="1971" r:id="rId8"/>
    <p:sldId id="1977" r:id="rId9"/>
    <p:sldId id="1978" r:id="rId10"/>
    <p:sldId id="1979" r:id="rId12"/>
    <p:sldId id="1980" r:id="rId13"/>
    <p:sldId id="1981" r:id="rId14"/>
    <p:sldId id="1989" r:id="rId15"/>
    <p:sldId id="1990" r:id="rId16"/>
    <p:sldId id="1901" r:id="rId17"/>
    <p:sldId id="1902" r:id="rId18"/>
    <p:sldId id="1903" r:id="rId19"/>
    <p:sldId id="1907" r:id="rId20"/>
    <p:sldId id="1908" r:id="rId21"/>
    <p:sldId id="1911" r:id="rId22"/>
    <p:sldId id="1912" r:id="rId23"/>
    <p:sldId id="1913" r:id="rId24"/>
    <p:sldId id="1914" r:id="rId25"/>
    <p:sldId id="1915" r:id="rId26"/>
    <p:sldId id="1917" r:id="rId27"/>
    <p:sldId id="1918" r:id="rId28"/>
    <p:sldId id="1919" r:id="rId29"/>
    <p:sldId id="1920" r:id="rId30"/>
    <p:sldId id="1921" r:id="rId31"/>
    <p:sldId id="1939" r:id="rId32"/>
    <p:sldId id="1970" r:id="rId33"/>
    <p:sldId id="1941" r:id="rId34"/>
    <p:sldId id="1942" r:id="rId35"/>
    <p:sldId id="1943" r:id="rId36"/>
    <p:sldId id="1944" r:id="rId37"/>
    <p:sldId id="1946" r:id="rId38"/>
    <p:sldId id="1947" r:id="rId39"/>
    <p:sldId id="1948" r:id="rId40"/>
    <p:sldId id="1950" r:id="rId41"/>
    <p:sldId id="1951" r:id="rId42"/>
    <p:sldId id="1952" r:id="rId43"/>
    <p:sldId id="2009" r:id="rId44"/>
    <p:sldId id="2010" r:id="rId45"/>
    <p:sldId id="2011" r:id="rId46"/>
    <p:sldId id="2012" r:id="rId47"/>
    <p:sldId id="2013" r:id="rId48"/>
    <p:sldId id="2070" r:id="rId49"/>
    <p:sldId id="2071" r:id="rId50"/>
    <p:sldId id="2072" r:id="rId51"/>
    <p:sldId id="2073" r:id="rId52"/>
    <p:sldId id="2074" r:id="rId53"/>
    <p:sldId id="2075" r:id="rId54"/>
    <p:sldId id="2209" r:id="rId55"/>
    <p:sldId id="2181" r:id="rId56"/>
    <p:sldId id="2182" r:id="rId57"/>
    <p:sldId id="2183" r:id="rId58"/>
    <p:sldId id="2184" r:id="rId59"/>
    <p:sldId id="2185" r:id="rId60"/>
    <p:sldId id="2186" r:id="rId61"/>
    <p:sldId id="2187" r:id="rId62"/>
    <p:sldId id="2188" r:id="rId63"/>
    <p:sldId id="2189" r:id="rId64"/>
    <p:sldId id="2190" r:id="rId65"/>
    <p:sldId id="2191" r:id="rId66"/>
    <p:sldId id="2192" r:id="rId67"/>
    <p:sldId id="2193" r:id="rId68"/>
    <p:sldId id="2194" r:id="rId69"/>
    <p:sldId id="2195" r:id="rId70"/>
    <p:sldId id="2196" r:id="rId71"/>
    <p:sldId id="2197" r:id="rId72"/>
    <p:sldId id="2198" r:id="rId73"/>
    <p:sldId id="2199" r:id="rId74"/>
    <p:sldId id="2200" r:id="rId75"/>
    <p:sldId id="2201" r:id="rId76"/>
    <p:sldId id="2207" r:id="rId77"/>
    <p:sldId id="1616" r:id="rId7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gjuanjuan"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F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0" d="100"/>
          <a:sy n="70" d="100"/>
        </p:scale>
        <p:origin x="-13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3" Type="http://schemas.openxmlformats.org/officeDocument/2006/relationships/commentAuthors" Target="commentAuthors.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5.xml"/><Relationship Id="rId79" Type="http://schemas.openxmlformats.org/officeDocument/2006/relationships/handoutMaster" Target="handoutMasters/handoutMaster1.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Verdana" panose="020B060403050404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Verdana" panose="020B060403050404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759 552,'1'0,"0"0,0 0,2 0,-2 0,0 0,1 2,0-2,-1 0,1 1,0 0,1 0,-1 1,0-2,1 1,-2-1,1 2,2-2,-2 1,-1-1,2 2,0-2,-2 1,1 0,1-1,-2 1,1-1,-1 1,2-1,-1 1,-1-1,1 1,1 0,-2 0,6-1,2 2,-2-2,5 2,-6-2,-3 1,4 0,-1 0,1-1,-2 2,-3-1,0 0,-1 0,0-1,0 1,0-1,0 0,0 1,1-1,0 2,0-2,1 0,-1 1,0-1,0 0,0 1,-1-1,2 0,-2 0,2 1,-1-1,1 0,-1 0,-1 0,2 0,-1 0,0 0,1 0,-2 0,0 0,1 0,0 0,-1 0,1 0,0 0,0 0,-1 0,1 0,0 0,0 0,-1 0,1 0,-1 0,1 0,-1 0,0 0,0 0,0 0,0 0,0 0,0 0,0 0,1 0,-2-1,1 0,0 0,1-1,-2 1,0 0,1-1,0 1,0-2,0 2,0-2,-1 1,2 0,-1-1,-1 2,1-2,2-1,-2 1,-1 2,2-2,-2 2,0-1,1 1,-1 0,0 0,1-1,-1 1,0 0,0 0,0 0,0 0,0 0,0 0,0 0,0-1,-1 0,0 2,0-1,-1-1,0 1,1 0,-1 1,-1-1,1 1,-2-2,1 1,-1-2,-1 3,2 0,-1-1,0-1,3 1,-2 0,-1 1,1 0,0-2,0 2,0-1,2 1,-2 0,-1 0,1 0,-1-1,0 1,-2-2,1 1,0 1,3-2,0 2,-2 0,2-1,-2 1,1 0,0-1,1 1,1 0,-1 0,0 0,0 0,0 0,0 0,0 0,1 0,0 0,0 0,0 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407 625,'1'0,"0"-1,1 1,0 0,1 0,0 2,-2-2,0 0,0 0,1 1,-2 0,0 0,0 0,0 0,0 0,0 0,0 0,0 0,0 0,0 0,0 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423 639,'-1'2,"0"0,0 0,1-1,-1 1,1-1,0 0,-1 1,1-1,-1 1,1-4,0 0,1-1</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421 644,'1'-1,"0"1,1 2,-1-2,1 1,-1 1,2-1,-2 0,1-1,-1 1,-1-2,0 0,0-1,0 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437 625,'1'0,"-1"-1,2 1,0-2,1 2,2 0,2-1,-1 1,0-1,-2-1,1 2,-4 0,0-1,-2 0,0 1,-2 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455 610,'-1'0,"1"1,0 2,0 0,0-1,0 0,0-1,0 2,0-1,1 0,-1 0,1 0,-1 0,1 3,1-3,-1 0,0 1,-1-1,0 0,0-1,0 0,0 0,0 0,0 0,0-2,0 0,0 0,0-2,-1 2,0-2,0 1</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450 624,'-1'0,"0"0,-1 2,1 0,0 0,-1-1,1 2,-2-2,3 0,-1 0,3-2,-1-1,2 1,-1 1,0-3</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513 591,'-1'0,"1"1,-1 0,-1 2,1-1,0-2,-1 2,0 1,0-2,1 0,-2 2,1-2,0 2,1-3,0 3,0-2,-1 1,3-2,0 0,1 0,0 0,0 0,-1 0,1 0,0 0,0 0,-1 0,0 0,1 0,-1 0,-2 1,-1 1,1 0,-1-2,-1 3,0-1,2-2,0 1,-1 0,1-1,0 0,-1 1,2-3,0 0,1 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490 623,'1'0,"0"0,1 0,-1 0,0 0,0 0,0 0,1 1,0-1,0 0,-1 0,0 0,1 0,-1 2,1-1,0 0,-1-1,1 2,0-2,1 1,-2-1,1 0,0 0,-1 0,-3 1,0 0,-1 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476 648,'1'0,"0"0,0 0,0 0,0 0,0 0,0 0,2 0,-2 0,2-1,-1 1,-1 0,3 0,-1 0,-1-1,0 1,1-1,-1 1,1-1,-1 1,-2 1,0 0,0 0,0 0,0 0,-1 0,1 0,-1 0,0 0,1 0,-1-1,0 1,0-1,0 1,-1-1,1 0,-1 0,2 1,-2-1,1 0,1-2</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501 644,'-1'1,"0"0,1 0,-1 1,-1-1,1 0,0 0,-2 2,2-1,-1 0,0-1,1-1,-2 1,2 0,0 0,1 0,1-3,1 0,1 0,-2 0,2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309 539,'0'-1,"-1"1,0-1,0 0,0 0,0 0,0 1,1-1,-1 0,0 0,0 1,-1-2,1 2,0 0,-3 0,2-1,0 1,0-1,-1 1,0-1,0 1,0 0,0 0,0 0,2 0,-2 0,1 0,-1 0,1 1,-1 1,0 0,2-1,0-1,-2 2,2-2,-2 2,1 0,-1-2,1 2,1-2,0 1,-2 0,2 0,-1 1,1-2,0 2,0-2,0 2,-1-1,2 1,-3 0,2 1,-2 1,0-1,2 0,-1 0,1 0,0-1,0 0,1 0,0 1,-1 1,1-3,0 1,0-1,0 1,-1 0,1 0,0-1,0 0,0 2,2-2,2-1,-2 2,1-1,0-1,-1 1,2 0,-3 0,1-1,0 0,0 1,0-1,1 0,-1 0,1 0,1 0,-1 1,0-1,0 0,1 0,-1 0,0 0,0 0,-1 0,1 0,0 0,-1 0,2 0,-1 0,1 0,0 0,-1 0,3 0,-2 0,0 0,-1 0,0 0,-2 0,2 0,-2 0,1-1,0 0,-2 0,2 1,-1-2,1 2,0-1,0 0,0-1,1 0,-2 1,0 0,0 1,0-1,1-1,-1 1,0 1,0-2,1 0,-2 1,2 0,-1-1,-1 1,1-1,1-1,-2 2,1-1,-1 0,0 0,0 1,0 0,0 0,0 0,0 0,0 0,0 0,0 0,0 0,0 0,0-1,-1 0,0 1,1 0,-2-1,2 1,-1 0,1 0,-1 0,0 0,0 0,0 0,-1 1,0-3,1 3,0-1,-1 0,-1 0,2 0,0 0,0 1,-1 0,-1-2,1 2,0 0,0 0,0-1,1 0,0 1,0 0,0-1,0 1</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532 618,'1'-1,"-1"2,0 0,1 0,-1 1,1 0,0 0,0-1,-1 1,0-1,0 0,0 0,0 0,0 0,0 0,0 0,-1 1,1 0,-1-1,0 0,1 0,-2 1,0 0,1-1,0-1,0 1,0 0,0 0,-1-1,1 2,0-1,0-1,-1 1</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335 548,'11'3,"-1"-3,1 2,-1 2,-2-1,-2-3,-2 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399 560,'2'0,"0"0,0 1,1 1,-1-2,-1 0,0 0,0 0,0 0,0 0,0 0,0 0,0 0,0 0,0 0,0 0,1 0,2 1,-1-1,1 1,2 1,-2-1,0 1</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281 468,'1'0,"1"0,-1 0,0 0,1 0,-1 0,1 0,0 0,0 0,-1 0,1 0,-1 0,1 0,-1 0,0 0,0 0,1-1,0 1,-1 0,1 0,-1 0,1 0,-1 0,0 0,0 0,0 0,0 0,1 0,-1 0,1 0,-1 0,1 0,-1 0,0-1,0 1,0 0,0 0,2 0,0 0,-1 0,1-1,-1 1,-1 0,0 0,1 0,0 0,-1 0,1-1,0 1,0 0,-1 0,0 0,2 0,0-1,-2 1,0 0,0 0,0 0,1 0,0 0,0 0,0 0,-1 0,1 0,-1 0,0 0,2 0,-2 0,1 0,-1 0,2 0,-2 0,0 0,0 0,1 0,-1 0,1 0,0 0,-1 0,1 0,1 0,0 0,0 0,0 0,0 0,-1 0,-1 0,0 0,0 0,0 0,1 0,0 0,1 0,0 0,-1 0,1 0,-1 0,-1 0,0 0,0 0,0 0,1 0,0 0,0 0,-1 0,1 0,0 0,0 0,-1 0,1 0,-1 0,0 0,0 0,0 0,2 0,-1 0,0 0,-1 0,1 0,0 0,-1 0,0 0,1 0,-1 0,0 0,0 0,0 0,0 0,0 0,0 0,0 0,1 0,-1 0,1 0,-1 0,0 0,0 0,0 0,0 0,0 0,0 0,0 0,0 0,0 0,1 0,0 0,1 0,-2 0,0 0,0 0,0 1,0-1,1 0,-1 0,0 0,0 0,0 0,1 0,0 0,0 0,-1 0,0 0,0 0,0 0,0 0,0 0,0 0,0 0,0 0,0 0,0 0,0 0,0 0,0 0,0 0,1 0,-1 0,1 0,-1 0,2 0,0 0,-1 0,1 0,-2 0,1 0,-1 0,0 0,0 0,0 0,0 0,0 0,0 0,0 0,0 0,0 0,0 0,1 0,0 0,0 0,2 0,-1 0,0 0,-1 0,-1 0,0 0,0 0,0 0,0 0,0 0,1 0,0 0,1 1,-1-1,1 0,-2 0,0 1,0-1,0 0,0 0,0 0,0 0,0 0,0 1,0-1,0 0,0 0,0 0,2 0,0 1,2-1,-2 2,1-2,-1 0,0 0,0 0,-2 0,0 1,1-1,0 0,0 0,1 0,0 1,-1-1,1 0,-1 2,0-2,-1 0,0 0,0 0,1 0,-1 0,0 0,0 0,0 0,1 0,-1 0,0 0,0 0,0 0,0 0,1 0,-1 0,2 0,0 0,0 0,-2 0,1 0,-1 0,1 0,-1 0,1 0,-1 0,1 0,-1 0,0-1,0 1,0 0,0 0,1-1,-2 0,1 1,-1-1,0 0,0 0,-1 1,-1 0,2-1</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299 460,'-1'0,"0"0,0 0,-1 0,0-1,0 1,1 0,0 0,0 0,0 0,1-1,-1 0,-1 1,1 0,-1 0,0-1,-2 0,2 1,-2 0,3 0,-1-1,2 0,0-1,0 1,0-1,0 0,0 1,0 0,1 0,0-1,1 0,-2 0,3 0,-3 1,2 0,-2 0,1 0,0 1,0 0,0-1,1 1,-1 0,2-1,0-1,-2 2,4-1,-2 0,3-1,-2 2,2-1,-2 0,0 1,3-1,-4 1,-1 0,-1 0,1 0,-1 0,0-1,1 1,1 0,2-1,0 1,1 0,1 0,-2 0,0 0,-2 0,-1 0,1-1,-2 1,1 0,-1 0,0 0,1 0,-2-1,2 1,0 0,-1 0,0 0,0 0,1 0,-1 0,1 0,1 0,-2 0,2 0,1-1,-1 1,-1 0,1 0,0 0,0 0,-1 0,0 0,-1 0,0 0,0 0,0 0,-1 1,1 1,-1 0,0-1,0 1,0-1,0 1,0-1,0 0,0 1,0 0,0 0,0-1,0 1,0-1,0 2,0 0,0-2,0 1,0 0,0 0,0-1,0 0,0 0,-1 0,1 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415 596,'1'0,"0"0,0 0,0 0,0 1,0-1,1 0,-1 1,0-1,0 0,0 0,0 1,0-1,0 1,1-1,0 1,-1 0,2-1,-1 2,-1-1,0-1,1 0,-1 0,0 0,0 1,1 0,-1-1,0 1,0-1,0 0,0 1,0-1,0 1,0-1,-1 1,1-1,0 0,0 0,0 1,1 0,-1 0,0-1,1 0,-1 1,0-1,-1 1,1-1,-1 1,1-1,0 0,0 0,0 0,-1-1,1 0,0 0,-1 0,0 0,0 0,1 1,0-2,0 0,-1 1,1-1,0 0,0 0,0 0,-1 1,0 0,2-1,-2 0,1 1,0-1,-1 1,1 0,-1 0,1 0,-1 0,0 0,1 0,-1 0,-1 1</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388 634,'-1'0,"0"0,0 0,0 0,0 0,-2 0,1 1,1-1,1 1,-1 0,0 0,1 0,-1 1,-1 0,2-1,0 0,0 1,0-1,0 2,0-2,0 0,0 0,0 0,0 2,1-3,0 1,0-1,2 1,-3 0,1-1,0 1,0-1,0 0,-1-1,1 1,0-2,1 1</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18-11-27T10:19:1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401 624,'1'0,"-1"1,0 1,2 0,-1 0,-1-1,0 1,0 0,0 0,0-1,0 1,0-1,0 1,0-1,0-3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p:cNvSpPr>
          <p:nvPr>
            <p:ph type="hdr" sz="quarter"/>
          </p:nvPr>
        </p:nvSpPr>
        <p:spPr>
          <a:xfrm>
            <a:off x="0" y="0"/>
            <a:ext cx="2970213" cy="457200"/>
          </a:xfrm>
          <a:prstGeom prst="rect">
            <a:avLst/>
          </a:prstGeom>
          <a:noFill/>
          <a:ln w="9525">
            <a:noFill/>
            <a:miter/>
          </a:ln>
        </p:spPr>
        <p:txBody>
          <a:bodyPr/>
          <a:p>
            <a:pPr lvl="0" eaLnBrk="1" fontAlgn="base" hangingPunct="1"/>
            <a:endParaRPr lang="en-US" altLang="x-none" sz="1200" strike="noStrike" noProof="1" dirty="0">
              <a:latin typeface="Times New Roman" panose="02020603050405020304" pitchFamily="18" charset="0"/>
            </a:endParaRPr>
          </a:p>
        </p:txBody>
      </p:sp>
      <p:sp>
        <p:nvSpPr>
          <p:cNvPr id="6147" name="Rectangle 3"/>
          <p:cNvSpPr>
            <a:spLocks noGrp="1"/>
          </p:cNvSpPr>
          <p:nvPr>
            <p:ph type="dt" idx="1"/>
          </p:nvPr>
        </p:nvSpPr>
        <p:spPr>
          <a:xfrm>
            <a:off x="3886200" y="0"/>
            <a:ext cx="2971800" cy="457200"/>
          </a:xfrm>
          <a:prstGeom prst="rect">
            <a:avLst/>
          </a:prstGeom>
          <a:noFill/>
          <a:ln w="9525">
            <a:noFill/>
            <a:miter/>
          </a:ln>
        </p:spPr>
        <p:txBody>
          <a:bodyPr/>
          <a:p>
            <a:pPr lvl="0" algn="r" eaLnBrk="1" fontAlgn="base" hangingPunct="1"/>
            <a:endParaRPr lang="en-US" altLang="x-none" sz="1200" strike="noStrike" noProof="1" dirty="0">
              <a:latin typeface="Times New Roman" panose="02020603050405020304" pitchFamily="18" charset="0"/>
            </a:endParaRPr>
          </a:p>
        </p:txBody>
      </p:sp>
      <p:sp>
        <p:nvSpPr>
          <p:cNvPr id="6148" name="Rectangle 4"/>
          <p:cNvSpPr>
            <a:spLocks noGrp="1"/>
          </p:cNvSpPr>
          <p:nvPr>
            <p:ph type="sldImg"/>
          </p:nvPr>
        </p:nvSpPr>
        <p:spPr>
          <a:xfrm>
            <a:off x="1143000" y="684213"/>
            <a:ext cx="4572000" cy="3430587"/>
          </a:xfrm>
          <a:prstGeom prst="rect">
            <a:avLst/>
          </a:prstGeom>
          <a:noFill/>
          <a:ln w="9525">
            <a:noFill/>
          </a:ln>
        </p:spPr>
      </p:sp>
      <p:sp>
        <p:nvSpPr>
          <p:cNvPr id="6149" name="Rectangle 5"/>
          <p:cNvSpPr>
            <a:spLocks noGrp="1"/>
          </p:cNvSpPr>
          <p:nvPr>
            <p:ph type="body" sz="quarter"/>
          </p:nvPr>
        </p:nvSpPr>
        <p:spPr>
          <a:xfrm>
            <a:off x="914400" y="4341813"/>
            <a:ext cx="5029200" cy="4116387"/>
          </a:xfrm>
          <a:prstGeom prst="rect">
            <a:avLst/>
          </a:prstGeom>
          <a:noFill/>
          <a:ln w="9525">
            <a:noFill/>
          </a:ln>
        </p:spPr>
        <p:txBody>
          <a:bodyPr anchor="ctr"/>
          <a:p>
            <a:pPr lvl="0" indent="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6150" name="Rectangle 6"/>
          <p:cNvSpPr>
            <a:spLocks noGrp="1"/>
          </p:cNvSpPr>
          <p:nvPr>
            <p:ph type="ftr" sz="quarter" idx="4"/>
          </p:nvPr>
        </p:nvSpPr>
        <p:spPr>
          <a:xfrm>
            <a:off x="0" y="8686800"/>
            <a:ext cx="2970213" cy="457200"/>
          </a:xfrm>
          <a:prstGeom prst="rect">
            <a:avLst/>
          </a:prstGeom>
          <a:noFill/>
          <a:ln w="9525">
            <a:noFill/>
            <a:miter/>
          </a:ln>
        </p:spPr>
        <p:txBody>
          <a:bodyPr anchor="b"/>
          <a:p>
            <a:pPr lvl="0" eaLnBrk="1" fontAlgn="base" hangingPunct="1"/>
            <a:endParaRPr lang="en-US" altLang="x-none" sz="1200" strike="noStrike" noProof="1" dirty="0">
              <a:latin typeface="Times New Roman" panose="02020603050405020304" pitchFamily="18" charset="0"/>
            </a:endParaRPr>
          </a:p>
        </p:txBody>
      </p:sp>
      <p:sp>
        <p:nvSpPr>
          <p:cNvPr id="6151" name="Rectangle 7"/>
          <p:cNvSpPr>
            <a:spLocks noGrp="1"/>
          </p:cNvSpPr>
          <p:nvPr>
            <p:ph type="sldNum" sz="quarter" idx="5"/>
          </p:nvPr>
        </p:nvSpPr>
        <p:spPr>
          <a:xfrm>
            <a:off x="3886200" y="8686800"/>
            <a:ext cx="2971800" cy="457200"/>
          </a:xfrm>
          <a:prstGeom prst="rect">
            <a:avLst/>
          </a:prstGeom>
          <a:noFill/>
          <a:ln w="9525">
            <a:noFill/>
            <a:miter/>
          </a:ln>
        </p:spPr>
        <p:txBody>
          <a:bodyPr anchor="b"/>
          <a:p>
            <a:pPr lvl="0" algn="r" eaLnBrk="1" fontAlgn="base" hangingPunct="1"/>
            <a:fld id="{9A0DB2DC-4C9A-4742-B13C-FB6460FD3503}" type="slidenum">
              <a:rPr lang="en-US" altLang="x-none" sz="1200" strike="noStrike" noProof="1" dirty="0">
                <a:latin typeface="Times New Roman" panose="02020603050405020304" pitchFamily="18" charset="0"/>
                <a:ea typeface="宋体" panose="02010600030101010101" pitchFamily="2" charset="-122"/>
                <a:cs typeface="+mn-ea"/>
              </a:rPr>
            </a:fld>
            <a:endParaRPr lang="en-US" altLang="x-none" sz="1200"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1pPr>
    <a:lvl2pPr marL="457200" lvl="1" indent="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2pPr>
    <a:lvl3pPr marL="914400" lvl="2" indent="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3pPr>
    <a:lvl4pPr marL="1371600" lvl="3" indent="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4pPr>
    <a:lvl5pPr marL="1828800" lvl="4" indent="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5pPr>
    <a:lvl6pPr marL="2286000" lvl="5" indent="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6pPr>
    <a:lvl7pPr marL="2743200" lvl="6" indent="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7pPr>
    <a:lvl8pPr marL="3200400" lvl="7" indent="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8pPr>
    <a:lvl9pPr marL="3657600" lvl="8" indent="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幻灯片图像占位符 1"/>
          <p:cNvSpPr>
            <a:spLocks noGrp="1"/>
          </p:cNvSpPr>
          <p:nvPr>
            <p:ph type="sldImg"/>
          </p:nvPr>
        </p:nvSpPr>
        <p:spPr>
          <a:ln>
            <a:solidFill>
              <a:srgbClr val="000000"/>
            </a:solidFill>
            <a:miter/>
          </a:ln>
        </p:spPr>
      </p:sp>
      <p:sp>
        <p:nvSpPr>
          <p:cNvPr id="72706" name="文本占位符 2"/>
          <p:cNvSpPr>
            <a:spLocks noGrp="1"/>
          </p:cNvSpPr>
          <p:nvPr>
            <p:ph type="body"/>
          </p:nvPr>
        </p:nvSpPr>
        <p:spPr/>
        <p:txBody>
          <a:bodyPr wrap="square" lIns="91440" tIns="45720" rIns="91440" bIns="45720" anchor="t"/>
          <a:p>
            <a:pPr lvl="0" indent="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rcRect/>
          <a:stretch>
            <a:fillRect b="-69"/>
          </a:stretch>
        </a:blipFill>
        <a:effectLst/>
      </p:bgPr>
    </p:bg>
    <p:spTree>
      <p:nvGrpSpPr>
        <p:cNvPr id="1" name=""/>
        <p:cNvGrpSpPr/>
        <p:nvPr/>
      </p:nvGrpSpPr>
      <p:grpSpPr/>
      <p:pic>
        <p:nvPicPr>
          <p:cNvPr id="3074" name="图片 3073" descr="5副本"/>
          <p:cNvPicPr>
            <a:picLocks noChangeAspect="1"/>
          </p:cNvPicPr>
          <p:nvPr/>
        </p:nvPicPr>
        <p:blipFill>
          <a:blip r:embed="rId3"/>
          <a:stretch>
            <a:fillRect/>
          </a:stretch>
        </p:blipFill>
        <p:spPr>
          <a:xfrm>
            <a:off x="0" y="0"/>
            <a:ext cx="9144000" cy="6858000"/>
          </a:xfrm>
          <a:prstGeom prst="rect">
            <a:avLst/>
          </a:prstGeom>
          <a:noFill/>
          <a:ln w="9525">
            <a:noFill/>
          </a:ln>
        </p:spPr>
      </p:pic>
      <p:sp>
        <p:nvSpPr>
          <p:cNvPr id="3075" name="标题 3074"/>
          <p:cNvSpPr>
            <a:spLocks noGrp="1"/>
          </p:cNvSpPr>
          <p:nvPr>
            <p:ph type="ctrTitle"/>
          </p:nvPr>
        </p:nvSpPr>
        <p:spPr>
          <a:xfrm>
            <a:off x="684213" y="3357563"/>
            <a:ext cx="7772400" cy="1254125"/>
          </a:xfrm>
          <a:prstGeom prst="rect">
            <a:avLst/>
          </a:prstGeom>
          <a:noFill/>
          <a:ln w="9525">
            <a:noFill/>
            <a:miter/>
          </a:ln>
        </p:spPr>
        <p:txBody>
          <a:bodyPr anchor="ctr"/>
          <a:lstStyle>
            <a:lvl1pPr lvl="0">
              <a:defRPr kern="1200"/>
            </a:lvl1pPr>
          </a:lstStyle>
          <a:p>
            <a:pPr lvl="0" fontAlgn="base"/>
            <a:r>
              <a:rPr lang="zh-CN" altLang="en-US" strike="noStrike" noProof="1"/>
              <a:t>单击此处编辑母版标题样式</a:t>
            </a:r>
            <a:endParaRPr lang="zh-CN" altLang="en-US" strike="noStrike" noProof="1"/>
          </a:p>
        </p:txBody>
      </p:sp>
      <p:sp>
        <p:nvSpPr>
          <p:cNvPr id="3076" name="副标题 3075"/>
          <p:cNvSpPr>
            <a:spLocks noGrp="1"/>
          </p:cNvSpPr>
          <p:nvPr>
            <p:ph type="subTitle" idx="1"/>
          </p:nvPr>
        </p:nvSpPr>
        <p:spPr>
          <a:xfrm>
            <a:off x="1371600" y="4654550"/>
            <a:ext cx="6400800" cy="985838"/>
          </a:xfrm>
          <a:prstGeom prst="rect">
            <a:avLst/>
          </a:prstGeom>
          <a:noFill/>
          <a:ln w="9525">
            <a:noFill/>
            <a:miter/>
          </a:ln>
        </p:spPr>
        <p:txBody>
          <a:bodyPr anchor="t"/>
          <a:lstStyle>
            <a:lvl1pPr marL="0" lvl="0" indent="0" algn="ctr">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fontAlgn="base"/>
            <a:r>
              <a:rPr lang="zh-CN" altLang="en-US" strike="noStrike" noProof="1"/>
              <a:t>单击此处编辑母版副标题样式</a:t>
            </a:r>
            <a:endParaRPr lang="zh-CN" altLang="en-US" strike="noStrike" noProof="1"/>
          </a:p>
        </p:txBody>
      </p:sp>
      <p:sp>
        <p:nvSpPr>
          <p:cNvPr id="3077" name="日期占位符 3076"/>
          <p:cNvSpPr>
            <a:spLocks noGrp="1"/>
          </p:cNvSpPr>
          <p:nvPr>
            <p:ph type="dt" sz="half" idx="2"/>
          </p:nvPr>
        </p:nvSpPr>
        <p:spPr>
          <a:xfrm>
            <a:off x="457200" y="6245225"/>
            <a:ext cx="2133600" cy="476250"/>
          </a:xfrm>
          <a:prstGeom prst="rect">
            <a:avLst/>
          </a:prstGeom>
          <a:noFill/>
          <a:ln w="9525">
            <a:noFill/>
            <a:miter/>
          </a:ln>
        </p:spPr>
        <p:txBody>
          <a:bodyPr anchor="t"/>
          <a:p>
            <a:pPr fontAlgn="base"/>
            <a:fld id="{BB962C8B-B14F-4D97-AF65-F5344CB8AC3E}" type="datetimeFigureOut">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3078" name="页脚占位符 3077"/>
          <p:cNvSpPr>
            <a:spLocks noGrp="1"/>
          </p:cNvSpPr>
          <p:nvPr>
            <p:ph type="ftr" sz="quarter" idx="3"/>
          </p:nvPr>
        </p:nvSpPr>
        <p:spPr>
          <a:xfrm>
            <a:off x="3124200" y="6245225"/>
            <a:ext cx="2895600" cy="476250"/>
          </a:xfrm>
          <a:prstGeom prst="rect">
            <a:avLst/>
          </a:prstGeom>
          <a:noFill/>
          <a:ln w="9525">
            <a:noFill/>
            <a:miter/>
          </a:ln>
        </p:spPr>
        <p:txBody>
          <a:bodyPr anchor="t"/>
          <a:p>
            <a:pPr fontAlgn="base"/>
            <a:endParaRPr lang="zh-CN" altLang="en-US" strike="noStrike" noProof="1" dirty="0"/>
          </a:p>
        </p:txBody>
      </p:sp>
      <p:sp>
        <p:nvSpPr>
          <p:cNvPr id="3079" name="灯片编号占位符 3078"/>
          <p:cNvSpPr>
            <a:spLocks noGrp="1"/>
          </p:cNvSpPr>
          <p:nvPr>
            <p:ph type="sldNum" sz="quarter" idx="4"/>
          </p:nvPr>
        </p:nvSpPr>
        <p:spPr>
          <a:xfrm>
            <a:off x="6553200" y="6245225"/>
            <a:ext cx="2133600" cy="476250"/>
          </a:xfrm>
          <a:prstGeom prst="rect">
            <a:avLst/>
          </a:prstGeom>
          <a:noFill/>
          <a:ln w="9525">
            <a:noFill/>
            <a:miter/>
          </a:ln>
        </p:spPr>
        <p:txBody>
          <a:bodyPr anchor="t"/>
          <a:p>
            <a:pPr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620713"/>
            <a:ext cx="2060178" cy="55070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620713"/>
            <a:ext cx="6061104" cy="55070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7" name="页脚占位符 6"/>
          <p:cNvSpPr>
            <a:spLocks noGrp="1"/>
          </p:cNvSpPr>
          <p:nvPr>
            <p:ph type="ftr" sz="quarter" idx="11"/>
          </p:nvPr>
        </p:nvSpPr>
        <p:spPr/>
        <p:txBody>
          <a:bodyPr/>
          <a:p>
            <a:pPr lvl="0" fontAlgn="base"/>
            <a:endParaRPr lang="zh-CN" strike="noStrike" noProof="1"/>
          </a:p>
        </p:txBody>
      </p:sp>
      <p:sp>
        <p:nvSpPr>
          <p:cNvPr id="8" name="灯片编号占位符 7"/>
          <p:cNvSpPr>
            <a:spLocks noGrp="1"/>
          </p:cNvSpPr>
          <p:nvPr>
            <p:ph type="sldNum" sz="quarter" idx="12"/>
          </p:nvPr>
        </p:nvSpPr>
        <p:spPr/>
        <p:txBody>
          <a:bodyPr/>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5122" name="标题 5121"/>
          <p:cNvSpPr/>
          <p:nvPr>
            <p:ph type="ctrTitle"/>
          </p:nvPr>
        </p:nvSpPr>
        <p:spPr>
          <a:xfrm>
            <a:off x="539750" y="1866900"/>
            <a:ext cx="7772400" cy="1438275"/>
          </a:xfrm>
          <a:prstGeom prst="rect">
            <a:avLst/>
          </a:prstGeom>
          <a:noFill/>
          <a:ln w="9525">
            <a:noFill/>
            <a:miter/>
          </a:ln>
        </p:spPr>
        <p:txBody>
          <a:bodyPr anchor="ctr"/>
          <a:lstStyle>
            <a:lvl1pPr lvl="0" algn="ctr">
              <a:defRPr sz="4400" b="1" kern="1200">
                <a:solidFill>
                  <a:schemeClr val="bg1"/>
                </a:solidFill>
                <a:effectLst>
                  <a:outerShdw blurRad="38100" dist="38100" dir="2700000">
                    <a:srgbClr val="000000"/>
                  </a:outerShdw>
                </a:effectLst>
              </a:defRPr>
            </a:lvl1pPr>
          </a:lstStyle>
          <a:p>
            <a:pPr lvl="0" fontAlgn="base"/>
            <a:r>
              <a:rPr lang="zh-CN" altLang="en-US" strike="noStrike" noProof="1"/>
              <a:t>单击此处编辑母版标题样式</a:t>
            </a:r>
            <a:endParaRPr lang="zh-CN" altLang="en-US" strike="noStrike" noProof="1"/>
          </a:p>
        </p:txBody>
      </p:sp>
      <p:sp>
        <p:nvSpPr>
          <p:cNvPr id="5123" name="副标题 5122"/>
          <p:cNvSpPr/>
          <p:nvPr>
            <p:ph type="subTitle" idx="1"/>
          </p:nvPr>
        </p:nvSpPr>
        <p:spPr>
          <a:xfrm>
            <a:off x="1225550" y="3522663"/>
            <a:ext cx="6400800" cy="1058862"/>
          </a:xfrm>
          <a:prstGeom prst="rect">
            <a:avLst/>
          </a:prstGeom>
          <a:noFill/>
          <a:ln w="9525">
            <a:noFill/>
            <a:miter/>
          </a:ln>
        </p:spPr>
        <p:txBody>
          <a:bodyPr anchor="ctr" anchorCtr="1"/>
          <a:lstStyle>
            <a:lvl1pPr marL="0" lvl="0" indent="0" algn="ctr">
              <a:buNone/>
              <a:defRPr kern="1200">
                <a:solidFill>
                  <a:schemeClr val="bg1"/>
                </a:solidFill>
              </a:defRPr>
            </a:lvl1pPr>
            <a:lvl2pPr marL="457200" lvl="1" indent="-457200" algn="ctr">
              <a:buNone/>
              <a:defRPr kern="1200">
                <a:solidFill>
                  <a:schemeClr val="bg1"/>
                </a:solidFill>
                <a:latin typeface="Arial" panose="020B0604020202020204" pitchFamily="34" charset="0"/>
                <a:ea typeface="宋体" panose="02010600030101010101" pitchFamily="2" charset="-122"/>
              </a:defRPr>
            </a:lvl2pPr>
            <a:lvl3pPr marL="914400" lvl="2" indent="-914400" algn="ctr">
              <a:buNone/>
              <a:defRPr kern="1200">
                <a:solidFill>
                  <a:schemeClr val="bg1"/>
                </a:solidFill>
                <a:latin typeface="Arial" panose="020B0604020202020204" pitchFamily="34" charset="0"/>
                <a:ea typeface="宋体" panose="02010600030101010101" pitchFamily="2" charset="-122"/>
              </a:defRPr>
            </a:lvl3pPr>
            <a:lvl4pPr marL="1371600" lvl="3" indent="-1371600" algn="ctr">
              <a:buNone/>
              <a:defRPr kern="1200">
                <a:solidFill>
                  <a:schemeClr val="bg1"/>
                </a:solidFill>
                <a:latin typeface="Arial" panose="020B0604020202020204" pitchFamily="34" charset="0"/>
                <a:ea typeface="宋体" panose="02010600030101010101" pitchFamily="2" charset="-122"/>
              </a:defRPr>
            </a:lvl4pPr>
            <a:lvl5pPr marL="1828800" lvl="4" indent="-1828800" algn="ctr">
              <a:buNone/>
              <a:defRPr kern="1200">
                <a:solidFill>
                  <a:schemeClr val="bg1"/>
                </a:solidFill>
                <a:latin typeface="Arial" panose="020B0604020202020204" pitchFamily="34" charset="0"/>
                <a:ea typeface="宋体" panose="02010600030101010101" pitchFamily="2" charset="-122"/>
              </a:defRPr>
            </a:lvl5pPr>
          </a:lstStyle>
          <a:p>
            <a:pPr lvl="0" fontAlgn="base"/>
            <a:r>
              <a:rPr lang="zh-CN" altLang="en-US" strike="noStrike" noProof="1"/>
              <a:t>单击此处编辑母版副标题样式</a:t>
            </a:r>
            <a:endParaRPr lang="zh-CN" altLang="en-US" strike="noStrike" noProof="1"/>
          </a:p>
        </p:txBody>
      </p:sp>
      <p:sp>
        <p:nvSpPr>
          <p:cNvPr id="5124" name="日期占位符 5123"/>
          <p:cNvSpPr/>
          <p:nvPr>
            <p:ph type="dt" sz="half" idx="2"/>
          </p:nvPr>
        </p:nvSpPr>
        <p:spPr>
          <a:xfrm>
            <a:off x="457200" y="6245225"/>
            <a:ext cx="2133600" cy="476250"/>
          </a:xfrm>
          <a:prstGeom prst="rect">
            <a:avLst/>
          </a:prstGeom>
          <a:noFill/>
          <a:ln w="9525">
            <a:noFill/>
            <a:miter/>
          </a:ln>
        </p:spPr>
        <p:txBody>
          <a:bodyPr anchor="t"/>
          <a:p>
            <a:pPr fontAlgn="base"/>
            <a:fld id="{BB962C8B-B14F-4D97-AF65-F5344CB8AC3E}" type="datetimeFigureOut">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5125" name="页脚占位符 5124"/>
          <p:cNvSpPr/>
          <p:nvPr>
            <p:ph type="ftr" sz="quarter" idx="3"/>
          </p:nvPr>
        </p:nvSpPr>
        <p:spPr>
          <a:xfrm>
            <a:off x="3124200" y="6245225"/>
            <a:ext cx="2895600" cy="476250"/>
          </a:xfrm>
          <a:prstGeom prst="rect">
            <a:avLst/>
          </a:prstGeom>
          <a:noFill/>
          <a:ln w="9525">
            <a:noFill/>
            <a:miter/>
          </a:ln>
        </p:spPr>
        <p:txBody>
          <a:bodyPr anchor="t"/>
          <a:p>
            <a:pPr fontAlgn="base"/>
            <a:endParaRPr lang="en-US" altLang="x-none" strike="noStrike" noProof="1" dirty="0"/>
          </a:p>
        </p:txBody>
      </p:sp>
      <p:sp>
        <p:nvSpPr>
          <p:cNvPr id="5126" name="灯片编号占位符 5125"/>
          <p:cNvSpPr/>
          <p:nvPr>
            <p:ph type="sldNum" sz="quarter" idx="4"/>
          </p:nvPr>
        </p:nvSpPr>
        <p:spPr>
          <a:xfrm>
            <a:off x="6553200" y="6245225"/>
            <a:ext cx="2133600" cy="476250"/>
          </a:xfrm>
          <a:prstGeom prst="rect">
            <a:avLst/>
          </a:prstGeom>
          <a:noFill/>
          <a:ln w="9525">
            <a:noFill/>
            <a:miter/>
          </a:ln>
        </p:spPr>
        <p:txBody>
          <a:bodyPr anchor="t"/>
          <a:p>
            <a:pPr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en-US" altLang="x-none"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95288" y="1855788"/>
            <a:ext cx="4032504" cy="43100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592384" y="1855788"/>
            <a:ext cx="4032504" cy="43100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29841" y="2505075"/>
            <a:ext cx="3868340"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391"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FigureOut">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FigureOut">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FigureOut">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7488" y="776288"/>
            <a:ext cx="2057400" cy="538956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95288" y="776288"/>
            <a:ext cx="6052930" cy="53895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412875"/>
            <a:ext cx="4032504" cy="47148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412875"/>
            <a:ext cx="4032504" cy="47148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29841" y="2505075"/>
            <a:ext cx="3868340"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391"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8" name="页脚占位符 7"/>
          <p:cNvSpPr>
            <a:spLocks noGrp="1"/>
          </p:cNvSpPr>
          <p:nvPr>
            <p:ph type="ftr" sz="quarter" idx="11"/>
          </p:nvPr>
        </p:nvSpPr>
        <p:spPr/>
        <p:txBody>
          <a:bodyPr/>
          <a:p>
            <a:pPr lvl="0" fontAlgn="base"/>
            <a:endParaRPr lang="zh-CN" strike="noStrike" noProof="1"/>
          </a:p>
        </p:txBody>
      </p:sp>
      <p:sp>
        <p:nvSpPr>
          <p:cNvPr id="9" name="灯片编号占位符 8"/>
          <p:cNvSpPr>
            <a:spLocks noGrp="1"/>
          </p:cNvSpPr>
          <p:nvPr>
            <p:ph type="sldNum" sz="quarter" idx="12"/>
          </p:nvPr>
        </p:nvSpPr>
        <p:spPr/>
        <p:txBody>
          <a:bodyPr/>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p>
            <a:pPr lvl="0" fontAlgn="base"/>
            <a:endParaRPr lang="zh-CN" strike="noStrike" noProof="1"/>
          </a:p>
        </p:txBody>
      </p:sp>
      <p:sp>
        <p:nvSpPr>
          <p:cNvPr id="5" name="灯片编号占位符 4"/>
          <p:cNvSpPr>
            <a:spLocks noGrp="1"/>
          </p:cNvSpPr>
          <p:nvPr>
            <p:ph type="sldNum" sz="quarter" idx="12"/>
          </p:nvPr>
        </p:nvSpPr>
        <p:spPr/>
        <p:txBody>
          <a:bodyPr/>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p:txBody>
          <a:bodyPr/>
          <a:p>
            <a:pPr lvl="0" fontAlgn="base"/>
            <a:endParaRPr lang="zh-CN"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3" Type="http://schemas.openxmlformats.org/officeDocument/2006/relationships/theme" Target="../theme/theme2.xml"/><Relationship Id="rId12" Type="http://schemas.openxmlformats.org/officeDocument/2006/relationships/image" Target="../media/image5.jpeg"/><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rcRect/>
          <a:stretch>
            <a:fillRect b="-69"/>
          </a:stretch>
        </a:blipFill>
        <a:effectLst/>
      </p:bgPr>
    </p:bg>
    <p:spTree>
      <p:nvGrpSpPr>
        <p:cNvPr id="1" name=""/>
        <p:cNvGrpSpPr/>
        <p:nvPr/>
      </p:nvGrpSpPr>
      <p:grpSpPr/>
      <p:sp>
        <p:nvSpPr>
          <p:cNvPr id="1026" name="标题 2049"/>
          <p:cNvSpPr>
            <a:spLocks noGrp="1"/>
          </p:cNvSpPr>
          <p:nvPr>
            <p:ph type="title"/>
          </p:nvPr>
        </p:nvSpPr>
        <p:spPr>
          <a:xfrm>
            <a:off x="468313" y="620713"/>
            <a:ext cx="8229600" cy="720725"/>
          </a:xfrm>
          <a:prstGeom prst="rect">
            <a:avLst/>
          </a:prstGeom>
          <a:noFill/>
          <a:ln w="9525">
            <a:noFill/>
          </a:ln>
        </p:spPr>
        <p:txBody>
          <a:bodyPr anchor="ctr"/>
          <a:p>
            <a:pPr lvl="0" indent="0"/>
            <a:r>
              <a:rPr lang="zh-CN" altLang="en-US"/>
              <a:t>单击此处编辑母版标题样式</a:t>
            </a:r>
            <a:endParaRPr lang="zh-CN" altLang="en-US"/>
          </a:p>
        </p:txBody>
      </p:sp>
      <p:sp>
        <p:nvSpPr>
          <p:cNvPr id="1027" name="文本占位符 2050"/>
          <p:cNvSpPr>
            <a:spLocks noGrp="1"/>
          </p:cNvSpPr>
          <p:nvPr>
            <p:ph type="body"/>
          </p:nvPr>
        </p:nvSpPr>
        <p:spPr>
          <a:xfrm>
            <a:off x="457200" y="1412875"/>
            <a:ext cx="8229600" cy="4714875"/>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2052" name="日期占位符 2051"/>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fld id="{BB962C8B-B14F-4D97-AF65-F5344CB8AC3E}" type="datetimeFigureOut">
              <a:rPr lang="zh-CN" altLang="en-US" strike="noStrike" noProof="1">
                <a:latin typeface="Verdana" panose="020B0604030504040204" pitchFamily="34" charset="0"/>
                <a:ea typeface="宋体" panose="02010600030101010101" pitchFamily="2" charset="-122"/>
                <a:cs typeface="+mn-ea"/>
              </a:rPr>
            </a:fld>
            <a:endParaRPr lang="zh-CN" altLang="en-US" strike="noStrike" noProof="1"/>
          </a:p>
        </p:txBody>
      </p:sp>
      <p:sp>
        <p:nvSpPr>
          <p:cNvPr id="2053" name="页脚占位符 2052"/>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strike="noStrike" noProof="1"/>
          </a:p>
        </p:txBody>
      </p:sp>
      <p:sp>
        <p:nvSpPr>
          <p:cNvPr id="2054" name="灯片编号占位符 2053"/>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strike="noStrike" noProof="1">
                <a:latin typeface="Verdana" panose="020B0604030504040204" pitchFamily="34" charset="0"/>
                <a:ea typeface="宋体" panose="02010600030101010101" pitchFamily="2" charset="-122"/>
                <a:cs typeface="+mn-ea"/>
              </a:rPr>
            </a:fld>
            <a:endParaRPr lang="zh-CN"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ctr" defTabSz="914400" eaLnBrk="1" fontAlgn="base" latinLnBrk="0" hangingPunct="1">
        <a:spcBef>
          <a:spcPct val="0"/>
        </a:spcBef>
        <a:spcAft>
          <a:spcPct val="0"/>
        </a:spcAft>
        <a:buNone/>
        <a:defRPr sz="360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240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00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180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160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160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160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160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160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160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240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标题 4097"/>
          <p:cNvSpPr/>
          <p:nvPr>
            <p:ph type="title"/>
          </p:nvPr>
        </p:nvSpPr>
        <p:spPr>
          <a:xfrm>
            <a:off x="406400" y="776288"/>
            <a:ext cx="8210550" cy="935037"/>
          </a:xfrm>
          <a:prstGeom prst="rect">
            <a:avLst/>
          </a:prstGeom>
          <a:noFill/>
          <a:ln w="9525">
            <a:noFill/>
          </a:ln>
        </p:spPr>
        <p:txBody>
          <a:bodyPr anchor="ctr"/>
          <a:p>
            <a:pPr lvl="0" indent="0"/>
            <a:r>
              <a:rPr lang="zh-CN" altLang="en-US"/>
              <a:t>单击此处编辑母版标题样式</a:t>
            </a:r>
            <a:endParaRPr lang="zh-CN" altLang="en-US"/>
          </a:p>
        </p:txBody>
      </p:sp>
      <p:sp>
        <p:nvSpPr>
          <p:cNvPr id="2051" name="文本占位符 4098"/>
          <p:cNvSpPr/>
          <p:nvPr>
            <p:ph type="body"/>
          </p:nvPr>
        </p:nvSpPr>
        <p:spPr>
          <a:xfrm>
            <a:off x="395288" y="1855788"/>
            <a:ext cx="8229600" cy="4310062"/>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100" name="日期占位符 4099"/>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fld id="{BB962C8B-B14F-4D97-AF65-F5344CB8AC3E}" type="datetimeFigureOut">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
        <p:nvSpPr>
          <p:cNvPr id="4101" name="页脚占位符 4100"/>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altLang="en-US" strike="noStrike" noProof="1" dirty="0"/>
          </a:p>
        </p:txBody>
      </p:sp>
      <p:sp>
        <p:nvSpPr>
          <p:cNvPr id="4102" name="灯片编号占位符 410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altLang="en-US" strike="noStrike" noProof="1" dirty="0">
                <a:latin typeface="Verdana" panose="020B060403050404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marL="0" lvl="0" indent="0" algn="l" defTabSz="914400" eaLnBrk="1" fontAlgn="base" latinLnBrk="0" hangingPunct="1">
        <a:spcBef>
          <a:spcPct val="0"/>
        </a:spcBef>
        <a:spcAft>
          <a:spcPct val="0"/>
        </a:spcAft>
        <a:buNone/>
        <a:defRPr sz="3600" u="none" kern="1200" baseline="0">
          <a:solidFill>
            <a:schemeClr val="tx1"/>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240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9.emf"/></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emf"/></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emf"/></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customXml" Target="../ink/ink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emf"/></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emf"/></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emf"/></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emf"/></Relationships>
</file>

<file path=ppt/slides/_rels/slide7.xml.rels><?xml version="1.0" encoding="UTF-8" standalone="yes"?>
<Relationships xmlns="http://schemas.openxmlformats.org/package/2006/relationships"><Relationship Id="rId9" Type="http://schemas.openxmlformats.org/officeDocument/2006/relationships/customXml" Target="../ink/ink6.xml"/><Relationship Id="rId8" Type="http://schemas.openxmlformats.org/officeDocument/2006/relationships/image" Target="../media/image11.png"/><Relationship Id="rId7" Type="http://schemas.openxmlformats.org/officeDocument/2006/relationships/customXml" Target="../ink/ink5.xml"/><Relationship Id="rId6" Type="http://schemas.openxmlformats.org/officeDocument/2006/relationships/image" Target="../media/image10.png"/><Relationship Id="rId5" Type="http://schemas.openxmlformats.org/officeDocument/2006/relationships/customXml" Target="../ink/ink4.xml"/><Relationship Id="rId40" Type="http://schemas.openxmlformats.org/officeDocument/2006/relationships/notesSlide" Target="../notesSlides/notesSlide1.xml"/><Relationship Id="rId4" Type="http://schemas.openxmlformats.org/officeDocument/2006/relationships/image" Target="../media/image9.png"/><Relationship Id="rId39" Type="http://schemas.openxmlformats.org/officeDocument/2006/relationships/slideLayout" Target="../slideLayouts/slideLayout7.xml"/><Relationship Id="rId38" Type="http://schemas.openxmlformats.org/officeDocument/2006/relationships/image" Target="../media/image26.png"/><Relationship Id="rId37" Type="http://schemas.openxmlformats.org/officeDocument/2006/relationships/customXml" Target="../ink/ink20.xml"/><Relationship Id="rId36" Type="http://schemas.openxmlformats.org/officeDocument/2006/relationships/image" Target="../media/image25.png"/><Relationship Id="rId35" Type="http://schemas.openxmlformats.org/officeDocument/2006/relationships/customXml" Target="../ink/ink19.xml"/><Relationship Id="rId34" Type="http://schemas.openxmlformats.org/officeDocument/2006/relationships/image" Target="../media/image24.png"/><Relationship Id="rId33" Type="http://schemas.openxmlformats.org/officeDocument/2006/relationships/customXml" Target="../ink/ink18.xml"/><Relationship Id="rId32" Type="http://schemas.openxmlformats.org/officeDocument/2006/relationships/image" Target="../media/image23.png"/><Relationship Id="rId31" Type="http://schemas.openxmlformats.org/officeDocument/2006/relationships/customXml" Target="../ink/ink17.xml"/><Relationship Id="rId30" Type="http://schemas.openxmlformats.org/officeDocument/2006/relationships/image" Target="../media/image22.png"/><Relationship Id="rId3" Type="http://schemas.openxmlformats.org/officeDocument/2006/relationships/customXml" Target="../ink/ink3.xml"/><Relationship Id="rId29" Type="http://schemas.openxmlformats.org/officeDocument/2006/relationships/customXml" Target="../ink/ink16.xml"/><Relationship Id="rId28" Type="http://schemas.openxmlformats.org/officeDocument/2006/relationships/image" Target="../media/image21.png"/><Relationship Id="rId27" Type="http://schemas.openxmlformats.org/officeDocument/2006/relationships/customXml" Target="../ink/ink15.xml"/><Relationship Id="rId26" Type="http://schemas.openxmlformats.org/officeDocument/2006/relationships/image" Target="../media/image20.png"/><Relationship Id="rId25" Type="http://schemas.openxmlformats.org/officeDocument/2006/relationships/customXml" Target="../ink/ink14.xml"/><Relationship Id="rId24" Type="http://schemas.openxmlformats.org/officeDocument/2006/relationships/image" Target="../media/image19.png"/><Relationship Id="rId23" Type="http://schemas.openxmlformats.org/officeDocument/2006/relationships/customXml" Target="../ink/ink13.xml"/><Relationship Id="rId22" Type="http://schemas.openxmlformats.org/officeDocument/2006/relationships/image" Target="../media/image18.png"/><Relationship Id="rId21" Type="http://schemas.openxmlformats.org/officeDocument/2006/relationships/customXml" Target="../ink/ink12.xml"/><Relationship Id="rId20" Type="http://schemas.openxmlformats.org/officeDocument/2006/relationships/image" Target="../media/image17.png"/><Relationship Id="rId2" Type="http://schemas.openxmlformats.org/officeDocument/2006/relationships/image" Target="../media/image8.png"/><Relationship Id="rId19" Type="http://schemas.openxmlformats.org/officeDocument/2006/relationships/customXml" Target="../ink/ink11.xml"/><Relationship Id="rId18" Type="http://schemas.openxmlformats.org/officeDocument/2006/relationships/image" Target="../media/image16.png"/><Relationship Id="rId17" Type="http://schemas.openxmlformats.org/officeDocument/2006/relationships/customXml" Target="../ink/ink10.xml"/><Relationship Id="rId16" Type="http://schemas.openxmlformats.org/officeDocument/2006/relationships/image" Target="../media/image15.png"/><Relationship Id="rId15" Type="http://schemas.openxmlformats.org/officeDocument/2006/relationships/customXml" Target="../ink/ink9.xml"/><Relationship Id="rId14" Type="http://schemas.openxmlformats.org/officeDocument/2006/relationships/image" Target="../media/image14.png"/><Relationship Id="rId13" Type="http://schemas.openxmlformats.org/officeDocument/2006/relationships/customXml" Target="../ink/ink8.xml"/><Relationship Id="rId12" Type="http://schemas.openxmlformats.org/officeDocument/2006/relationships/image" Target="../media/image13.png"/><Relationship Id="rId11" Type="http://schemas.openxmlformats.org/officeDocument/2006/relationships/customXml" Target="../ink/ink7.xml"/><Relationship Id="rId10" Type="http://schemas.openxmlformats.org/officeDocument/2006/relationships/image" Target="../media/image12.png"/><Relationship Id="rId1" Type="http://schemas.openxmlformats.org/officeDocument/2006/relationships/customXml" Target="../ink/ink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emf"/></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6"/>
          <p:cNvSpPr txBox="1">
            <a:spLocks noGrp="1"/>
          </p:cNvSpPr>
          <p:nvPr/>
        </p:nvSpPr>
        <p:spPr>
          <a:xfrm>
            <a:off x="6553200" y="6248400"/>
            <a:ext cx="1905000" cy="457200"/>
          </a:xfrm>
          <a:prstGeom prst="rect">
            <a:avLst/>
          </a:prstGeom>
          <a:noFill/>
          <a:ln w="9525">
            <a:noFill/>
          </a:ln>
        </p:spPr>
        <p:txBody>
          <a:bodyPr anchor="t"/>
          <a:p>
            <a:pPr algn="r"/>
            <a:fld id="{9A0DB2DC-4C9A-4742-B13C-FB6460FD3503}" type="slidenum">
              <a:rPr lang="en-US" altLang="zh-CN" sz="1200">
                <a:latin typeface="Arial Rounded MT Bold" pitchFamily="2" charset="0"/>
                <a:ea typeface="黑体" panose="02010609060101010101" pitchFamily="49" charset="-122"/>
              </a:rPr>
            </a:fld>
            <a:endParaRPr lang="en-US" altLang="zh-CN" sz="1200">
              <a:latin typeface="Arial Rounded MT Bold" pitchFamily="2" charset="0"/>
              <a:ea typeface="黑体" panose="02010609060101010101" pitchFamily="49" charset="-122"/>
            </a:endParaRPr>
          </a:p>
        </p:txBody>
      </p:sp>
      <p:sp>
        <p:nvSpPr>
          <p:cNvPr id="7170" name="Rectangle 3"/>
          <p:cNvSpPr>
            <a:spLocks noGrp="1"/>
          </p:cNvSpPr>
          <p:nvPr>
            <p:ph type="subTitle"/>
          </p:nvPr>
        </p:nvSpPr>
        <p:spPr>
          <a:xfrm>
            <a:off x="279400" y="2519363"/>
            <a:ext cx="8602663" cy="1530350"/>
          </a:xfrm>
        </p:spPr>
        <p:txBody>
          <a:bodyPr wrap="square" anchor="t"/>
          <a:lstStyle>
            <a:lvl1pPr marL="0" lvl="0" indent="0" algn="ctr">
              <a:defRPr/>
            </a:lvl1pPr>
            <a:lvl2pPr marL="457200" lvl="1" indent="0" algn="ctr">
              <a:defRPr/>
            </a:lvl2pPr>
            <a:lvl3pPr marL="914400" lvl="2" indent="0" algn="ctr">
              <a:defRPr/>
            </a:lvl3pPr>
            <a:lvl4pPr marL="1371600" lvl="3" indent="0" algn="ctr">
              <a:defRPr/>
            </a:lvl4pPr>
            <a:lvl5pPr marL="1828800" lvl="4" indent="0" algn="ctr">
              <a:defRPr/>
            </a:lvl5pPr>
          </a:lstStyle>
          <a:p>
            <a:pPr marL="0" lvl="0" indent="0" algn="ctr">
              <a:buNone/>
            </a:pPr>
            <a:r>
              <a:rPr lang="zh-CN" altLang="en-US" sz="4400" b="1" dirty="0">
                <a:latin typeface="黑体" panose="02010609060101010101" pitchFamily="49" charset="-122"/>
                <a:ea typeface="黑体" panose="02010609060101010101" pitchFamily="49" charset="-122"/>
              </a:rPr>
              <a:t>政府会计新旧制度衔接处理</a:t>
            </a:r>
            <a:endParaRPr lang="zh-CN" altLang="en-US" sz="4400" b="1" dirty="0">
              <a:latin typeface="黑体" panose="02010609060101010101" pitchFamily="49" charset="-122"/>
              <a:ea typeface="黑体" panose="02010609060101010101" pitchFamily="49" charset="-122"/>
            </a:endParaRPr>
          </a:p>
          <a:p>
            <a:pPr marL="0" lvl="0" indent="0" algn="ctr">
              <a:buNone/>
            </a:pPr>
            <a:r>
              <a:rPr lang="zh-CN" altLang="en-US" sz="4400" b="1" dirty="0">
                <a:latin typeface="黑体" panose="02010609060101010101" pitchFamily="49" charset="-122"/>
                <a:ea typeface="黑体" panose="02010609060101010101" pitchFamily="49" charset="-122"/>
              </a:rPr>
              <a:t>及其案例</a:t>
            </a:r>
            <a:endParaRPr lang="zh-CN" altLang="en-US" sz="4400" b="1" dirty="0">
              <a:latin typeface="黑体" panose="02010609060101010101" pitchFamily="49" charset="-122"/>
              <a:ea typeface="黑体" panose="02010609060101010101" pitchFamily="49" charset="-122"/>
            </a:endParaRPr>
          </a:p>
        </p:txBody>
      </p:sp>
      <p:sp>
        <p:nvSpPr>
          <p:cNvPr id="7171" name="Text Box 7"/>
          <p:cNvSpPr txBox="1"/>
          <p:nvPr/>
        </p:nvSpPr>
        <p:spPr>
          <a:xfrm>
            <a:off x="828675" y="4365625"/>
            <a:ext cx="8010525" cy="584200"/>
          </a:xfrm>
          <a:prstGeom prst="rect">
            <a:avLst/>
          </a:prstGeom>
          <a:noFill/>
          <a:ln w="9525">
            <a:noFill/>
          </a:ln>
        </p:spPr>
        <p:txBody>
          <a:bodyPr anchor="t">
            <a:spAutoFit/>
          </a:bodyPr>
          <a:p>
            <a:pPr algn="ctr">
              <a:spcBef>
                <a:spcPct val="50000"/>
              </a:spcBef>
            </a:pPr>
            <a:r>
              <a:rPr lang="zh-CN" altLang="en-US" sz="3200" b="1">
                <a:latin typeface="楷体_GB2312" pitchFamily="1" charset="-122"/>
                <a:ea typeface="楷体_GB2312" pitchFamily="1" charset="-122"/>
              </a:rPr>
              <a:t>昝志宏 教授</a:t>
            </a:r>
            <a:endParaRPr lang="zh-CN" altLang="en-US" sz="3200" b="1">
              <a:latin typeface="楷体_GB2312" pitchFamily="1" charset="-122"/>
              <a:ea typeface="楷体_GB2312" pitchFamily="1" charset="-122"/>
            </a:endParaRPr>
          </a:p>
        </p:txBody>
      </p:sp>
      <p:pic>
        <p:nvPicPr>
          <p:cNvPr id="7172" name="Picture 8" descr="财经大学"/>
          <p:cNvPicPr>
            <a:picLocks noChangeAspect="1"/>
          </p:cNvPicPr>
          <p:nvPr/>
        </p:nvPicPr>
        <p:blipFill>
          <a:blip r:embed="rId1"/>
          <a:stretch>
            <a:fillRect/>
          </a:stretch>
        </p:blipFill>
        <p:spPr>
          <a:xfrm>
            <a:off x="-22225" y="-14287"/>
            <a:ext cx="9204325" cy="2217737"/>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灯片编号占位符 5"/>
          <p:cNvSpPr txBox="1">
            <a:spLocks noGrp="1"/>
          </p:cNvSpPr>
          <p:nvPr/>
        </p:nvSpPr>
        <p:spPr>
          <a:xfrm>
            <a:off x="6553200" y="6245225"/>
            <a:ext cx="1981200" cy="476250"/>
          </a:xfrm>
          <a:prstGeom prst="rect">
            <a:avLst/>
          </a:prstGeom>
          <a:noFill/>
          <a:ln w="9525">
            <a:noFill/>
          </a:ln>
        </p:spPr>
        <p:txBody>
          <a:bodyPr anchor="t"/>
          <a:p>
            <a:pPr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4338" name="Rectangle 2"/>
          <p:cNvSpPr>
            <a:spLocks noGrp="1"/>
          </p:cNvSpPr>
          <p:nvPr>
            <p:ph type="title"/>
          </p:nvPr>
        </p:nvSpPr>
        <p:spPr>
          <a:xfrm>
            <a:off x="539750" y="476250"/>
            <a:ext cx="8035925" cy="720725"/>
          </a:xfrm>
        </p:spPr>
        <p:txBody>
          <a:bodyPr wrap="square" anchor="b"/>
          <a:p>
            <a:r>
              <a:rPr lang="zh-CN" altLang="en-US" sz="4400" b="1" dirty="0">
                <a:latin typeface="黑体" panose="02010609060101010101" pitchFamily="49" charset="-122"/>
                <a:ea typeface="黑体" panose="02010609060101010101" pitchFamily="49" charset="-122"/>
              </a:rPr>
              <a:t>（三）</a:t>
            </a:r>
            <a:r>
              <a:rPr lang="zh-CN" altLang="en-US" sz="4400" b="1" dirty="0">
                <a:latin typeface="黑体" panose="02010609060101010101" pitchFamily="49" charset="-122"/>
                <a:ea typeface="黑体" panose="02010609060101010101" pitchFamily="49" charset="-122"/>
                <a:sym typeface="宋体" panose="02010600030101010101" pitchFamily="2" charset="-122"/>
              </a:rPr>
              <a:t>其他事项处理</a:t>
            </a:r>
            <a:endParaRPr lang="zh-CN" altLang="en-US" sz="4400" b="1" dirty="0">
              <a:latin typeface="黑体" panose="02010609060101010101" pitchFamily="49" charset="-122"/>
              <a:ea typeface="黑体" panose="02010609060101010101" pitchFamily="49" charset="-122"/>
              <a:sym typeface="宋体" panose="02010600030101010101" pitchFamily="2" charset="-122"/>
            </a:endParaRPr>
          </a:p>
        </p:txBody>
      </p:sp>
      <p:sp>
        <p:nvSpPr>
          <p:cNvPr id="14339" name="Rectangle 3"/>
          <p:cNvSpPr>
            <a:spLocks noGrp="1"/>
          </p:cNvSpPr>
          <p:nvPr>
            <p:ph type="body"/>
          </p:nvPr>
        </p:nvSpPr>
        <p:spPr>
          <a:xfrm>
            <a:off x="566738" y="1422400"/>
            <a:ext cx="8001000" cy="4597400"/>
          </a:xfrm>
        </p:spPr>
        <p:txBody>
          <a:bodyPr wrap="square" anchor="t"/>
          <a:p>
            <a:pPr marL="0" indent="0">
              <a:buNone/>
            </a:pPr>
            <a:r>
              <a:rPr lang="zh-CN" altLang="en-US" sz="3200" b="1" dirty="0">
                <a:latin typeface="楷体" panose="02010609060101010101" pitchFamily="49" charset="-122"/>
                <a:ea typeface="楷体" panose="02010609060101010101" pitchFamily="49" charset="-122"/>
              </a:rPr>
              <a:t>1.截至2018年12月31日尚未进行基建“并账”的单位，应当首先参照新旧会计制度有关衔接问题的处理规定，将基建账套相关数据并入2018年12月31日原账中的相关科目余额，再按照本规定将2018年12月31日原账相关会计科目余额转入新账相应科目。</a:t>
            </a:r>
            <a:endParaRPr lang="zh-CN" altLang="en-US" sz="3200" b="1" dirty="0">
              <a:latin typeface="楷体" panose="02010609060101010101" pitchFamily="49" charset="-122"/>
              <a:ea typeface="楷体" panose="02010609060101010101" pitchFamily="49" charset="-122"/>
            </a:endParaRPr>
          </a:p>
          <a:p>
            <a:pPr marL="0" indent="0">
              <a:buNone/>
            </a:pPr>
            <a:r>
              <a:rPr lang="zh-CN" altLang="en-US" sz="3200" b="1" dirty="0">
                <a:latin typeface="楷体" panose="02010609060101010101" pitchFamily="49" charset="-122"/>
                <a:ea typeface="楷体" panose="02010609060101010101" pitchFamily="49" charset="-122"/>
              </a:rPr>
              <a:t>2.2019年1月1日前执行新制度的单位，应当参照本规定做好新旧制度衔接工作。</a:t>
            </a:r>
            <a:endParaRPr lang="zh-CN" altLang="en-US" sz="3200" b="1" dirty="0">
              <a:latin typeface="楷体" panose="02010609060101010101" pitchFamily="49" charset="-122"/>
              <a:ea typeface="楷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5"/>
          <p:cNvSpPr txBox="1">
            <a:spLocks noGrp="1"/>
          </p:cNvSpPr>
          <p:nvPr/>
        </p:nvSpPr>
        <p:spPr>
          <a:xfrm>
            <a:off x="6553200" y="6245225"/>
            <a:ext cx="1981200" cy="476250"/>
          </a:xfrm>
          <a:prstGeom prst="rect">
            <a:avLst/>
          </a:prstGeom>
          <a:noFill/>
          <a:ln w="9525">
            <a:noFill/>
          </a:ln>
        </p:spPr>
        <p:txBody>
          <a:bodyPr anchor="t"/>
          <a:p>
            <a:pPr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1506" name="Rectangle 2"/>
          <p:cNvSpPr>
            <a:spLocks noGrp="1"/>
          </p:cNvSpPr>
          <p:nvPr>
            <p:ph type="title"/>
          </p:nvPr>
        </p:nvSpPr>
        <p:spPr>
          <a:xfrm>
            <a:off x="755650" y="620709"/>
            <a:ext cx="8064500" cy="868366"/>
          </a:xfrm>
        </p:spPr>
        <p:txBody>
          <a:bodyPr wrap="square" anchor="b">
            <a:scene3d>
              <a:camera prst="orthographicFront"/>
              <a:lightRig rig="threePt" dir="t"/>
            </a:scene3d>
          </a:bodyPr>
          <a:p>
            <a:pPr fontAlgn="base"/>
            <a:r>
              <a:rPr lang="zh-CN" sz="3800" b="1" strike="noStrike" noProof="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二、</a:t>
            </a:r>
            <a:r>
              <a:rPr sz="3800" b="1" strike="noStrike" noProof="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财务会计科目的新旧衔接</a:t>
            </a:r>
            <a:endParaRPr sz="3800" b="1" strike="noStrike" noProof="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15363" name="Rectangle 3"/>
          <p:cNvSpPr>
            <a:spLocks noGrp="1"/>
          </p:cNvSpPr>
          <p:nvPr>
            <p:ph type="body"/>
          </p:nvPr>
        </p:nvSpPr>
        <p:spPr>
          <a:xfrm>
            <a:off x="571500" y="1733550"/>
            <a:ext cx="8001000" cy="4511675"/>
          </a:xfrm>
        </p:spPr>
        <p:txBody>
          <a:bodyPr wrap="square" anchor="t"/>
          <a:p>
            <a:pPr>
              <a:lnSpc>
                <a:spcPct val="80000"/>
              </a:lnSpc>
            </a:pPr>
            <a:r>
              <a:rPr lang="zh-CN" altLang="en-US" sz="3200" b="1" dirty="0">
                <a:latin typeface="楷体_GB2312" pitchFamily="1" charset="-122"/>
                <a:ea typeface="楷体_GB2312" pitchFamily="1" charset="-122"/>
                <a:sym typeface="Arial" panose="020B0604020202020204" pitchFamily="34" charset="0"/>
              </a:rPr>
              <a:t>（一）原账会计科目余额转入新账财务会计科目</a:t>
            </a:r>
            <a:endParaRPr lang="zh-CN" altLang="en-US" sz="3200" b="1" dirty="0">
              <a:latin typeface="楷体_GB2312" pitchFamily="1" charset="-122"/>
              <a:ea typeface="楷体_GB2312" pitchFamily="1" charset="-122"/>
              <a:sym typeface="Arial" panose="020B0604020202020204" pitchFamily="34" charset="0"/>
            </a:endParaRPr>
          </a:p>
          <a:p>
            <a:pPr>
              <a:lnSpc>
                <a:spcPct val="80000"/>
              </a:lnSpc>
            </a:pPr>
            <a:r>
              <a:rPr lang="zh-CN" altLang="en-US" sz="2800" b="1" dirty="0">
                <a:latin typeface="楷体_GB2312" pitchFamily="1" charset="-122"/>
                <a:ea typeface="楷体_GB2312" pitchFamily="1" charset="-122"/>
                <a:sym typeface="Arial" panose="020B0604020202020204" pitchFamily="34" charset="0"/>
              </a:rPr>
              <a:t>将2018年12月31日原账资产类会计科目余额转入新账财务会计科目</a:t>
            </a:r>
            <a:r>
              <a:rPr lang="en-US" altLang="zh-CN" sz="3200" b="1" dirty="0">
                <a:solidFill>
                  <a:srgbClr val="FF0000"/>
                </a:solidFill>
                <a:latin typeface="楷体" panose="02010609060101010101" pitchFamily="49" charset="-122"/>
                <a:ea typeface="楷体" panose="02010609060101010101" pitchFamily="49" charset="-122"/>
                <a:sym typeface="Arial" panose="020B0604020202020204" pitchFamily="34" charset="0"/>
              </a:rPr>
              <a:t>——</a:t>
            </a:r>
            <a:r>
              <a:rPr lang="zh-CN" altLang="en-US" sz="3200" b="1" dirty="0">
                <a:solidFill>
                  <a:srgbClr val="FF0000"/>
                </a:solidFill>
                <a:latin typeface="楷体" panose="02010609060101010101" pitchFamily="49" charset="-122"/>
                <a:ea typeface="楷体" panose="02010609060101010101" pitchFamily="49" charset="-122"/>
                <a:sym typeface="Arial" panose="020B0604020202020204" pitchFamily="34" charset="0"/>
              </a:rPr>
              <a:t>直转</a:t>
            </a:r>
            <a:endParaRPr lang="zh-CN" altLang="en-US" sz="3200" b="1" dirty="0">
              <a:solidFill>
                <a:srgbClr val="FF0000"/>
              </a:solidFill>
              <a:latin typeface="楷体" panose="02010609060101010101" pitchFamily="49" charset="-122"/>
              <a:ea typeface="楷体" panose="02010609060101010101" pitchFamily="49" charset="-122"/>
              <a:sym typeface="Arial" panose="020B0604020202020204" pitchFamily="34" charset="0"/>
            </a:endParaRPr>
          </a:p>
          <a:p>
            <a:pPr>
              <a:lnSpc>
                <a:spcPct val="80000"/>
              </a:lnSpc>
            </a:pPr>
            <a:r>
              <a:rPr lang="zh-CN" altLang="en-US" b="1" dirty="0">
                <a:latin typeface="楷体" panose="02010609060101010101" pitchFamily="49" charset="-122"/>
                <a:ea typeface="楷体" panose="02010609060101010101" pitchFamily="49" charset="-122"/>
                <a:sym typeface="Arial" panose="020B0604020202020204" pitchFamily="34" charset="0"/>
              </a:rPr>
              <a:t>1.新制度设置了“库存现金”、“零余额账户用款额度”、“财政应返还额度”、“短期投资”、“应收票据”、“应收账款”、“预付账款”、“无形资产”科目，其核算内容与原账的上述相应科目的核算内容基本相同。</a:t>
            </a:r>
            <a:endParaRPr lang="zh-CN" altLang="en-US" b="1" dirty="0">
              <a:latin typeface="楷体" panose="02010609060101010101" pitchFamily="49" charset="-122"/>
              <a:ea typeface="楷体" panose="02010609060101010101" pitchFamily="49" charset="-122"/>
              <a:sym typeface="Arial" panose="020B0604020202020204" pitchFamily="34" charset="0"/>
            </a:endParaRPr>
          </a:p>
          <a:p>
            <a:pPr>
              <a:lnSpc>
                <a:spcPct val="80000"/>
              </a:lnSpc>
            </a:pPr>
            <a:r>
              <a:rPr lang="zh-CN" altLang="en-US" b="1" dirty="0">
                <a:latin typeface="楷体" panose="02010609060101010101" pitchFamily="49" charset="-122"/>
                <a:ea typeface="楷体" panose="02010609060101010101" pitchFamily="49" charset="-122"/>
                <a:sym typeface="Arial" panose="020B0604020202020204" pitchFamily="34" charset="0"/>
              </a:rPr>
              <a:t>转账时，事业单位应当将原账的上述科目余额直接转入新账的相应科目。其中，还应当将原账的“库存现金”科目余额中属于新制度规定受托代理资产的金额，转入新账“库存现金”科目下的“受托代理资产”明细科目。</a:t>
            </a:r>
            <a:endParaRPr lang="zh-CN" altLang="en-US" b="1" dirty="0">
              <a:latin typeface="楷体" panose="02010609060101010101" pitchFamily="49" charset="-122"/>
              <a:ea typeface="楷体" panose="02010609060101010101" pitchFamily="49" charset="-122"/>
              <a:sym typeface="Arial" panose="020B0604020202020204" pitchFamily="34" charset="0"/>
            </a:endParaRPr>
          </a:p>
          <a:p>
            <a:pPr>
              <a:lnSpc>
                <a:spcPct val="80000"/>
              </a:lnSpc>
            </a:pPr>
            <a:endParaRPr lang="zh-CN" altLang="en-US" b="1" dirty="0">
              <a:latin typeface="楷体" panose="02010609060101010101" pitchFamily="49" charset="-122"/>
              <a:ea typeface="楷体" panose="02010609060101010101" pitchFamily="49" charset="-122"/>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灯片编号占位符 5"/>
          <p:cNvSpPr txBox="1">
            <a:spLocks noGrp="1"/>
          </p:cNvSpPr>
          <p:nvPr/>
        </p:nvSpPr>
        <p:spPr>
          <a:xfrm>
            <a:off x="6553200" y="6245225"/>
            <a:ext cx="1981200" cy="476250"/>
          </a:xfrm>
          <a:prstGeom prst="rect">
            <a:avLst/>
          </a:prstGeom>
          <a:noFill/>
          <a:ln w="9525">
            <a:noFill/>
          </a:ln>
        </p:spPr>
        <p:txBody>
          <a:bodyPr anchor="t"/>
          <a:p>
            <a:pPr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6386" name="Rectangle 2"/>
          <p:cNvSpPr>
            <a:spLocks noGrp="1"/>
          </p:cNvSpPr>
          <p:nvPr>
            <p:ph type="body"/>
          </p:nvPr>
        </p:nvSpPr>
        <p:spPr>
          <a:xfrm>
            <a:off x="250825" y="622300"/>
            <a:ext cx="8713788" cy="5686425"/>
          </a:xfrm>
        </p:spPr>
        <p:txBody>
          <a:bodyPr wrap="square" anchor="t"/>
          <a:p>
            <a:r>
              <a:rPr lang="zh-CN" altLang="en-US" sz="3200" b="1">
                <a:latin typeface="楷体" panose="02010609060101010101" pitchFamily="49" charset="-122"/>
                <a:ea typeface="楷体" panose="02010609060101010101" pitchFamily="49" charset="-122"/>
                <a:sym typeface="Arial" panose="020B0604020202020204" pitchFamily="34" charset="0"/>
              </a:rPr>
              <a:t>2.“银行存款”、</a:t>
            </a:r>
            <a:r>
              <a:rPr lang="zh-CN" altLang="zh-CN" sz="3200" b="1" dirty="0">
                <a:ea typeface="楷体_GB2312" pitchFamily="1" charset="-122"/>
                <a:sym typeface="+mn-ea"/>
              </a:rPr>
              <a:t>“其他应收款”、</a:t>
            </a:r>
            <a:r>
              <a:rPr lang="zh-CN" altLang="zh-CN" sz="3200" b="1" dirty="0">
                <a:latin typeface="楷体" panose="02010609060101010101" pitchFamily="49" charset="-122"/>
                <a:ea typeface="楷体" panose="02010609060101010101" pitchFamily="49" charset="-122"/>
                <a:sym typeface="+mn-ea"/>
              </a:rPr>
              <a:t>“存货”、</a:t>
            </a:r>
            <a:r>
              <a:rPr lang="zh-CN" altLang="zh-CN" sz="3200" b="1" dirty="0">
                <a:solidFill>
                  <a:srgbClr val="000000"/>
                </a:solidFill>
                <a:latin typeface="楷体" panose="02010609060101010101" pitchFamily="49" charset="-122"/>
                <a:ea typeface="楷体" panose="02010609060101010101" pitchFamily="49" charset="-122"/>
                <a:sym typeface="+mn-ea"/>
              </a:rPr>
              <a:t>“长期投资”、</a:t>
            </a:r>
            <a:r>
              <a:rPr lang="zh-CN" altLang="en-US" sz="3200" b="1" dirty="0">
                <a:solidFill>
                  <a:srgbClr val="000000"/>
                </a:solidFill>
                <a:latin typeface="楷体" panose="02010609060101010101" pitchFamily="49" charset="-122"/>
                <a:ea typeface="楷体" panose="02010609060101010101" pitchFamily="49" charset="-122"/>
                <a:sym typeface="+mn-ea"/>
              </a:rPr>
              <a:t>“固定资产”、</a:t>
            </a:r>
            <a:r>
              <a:rPr lang="zh-CN" altLang="zh-CN" sz="3200" b="1" dirty="0">
                <a:solidFill>
                  <a:srgbClr val="000000"/>
                </a:solidFill>
                <a:latin typeface="楷体" panose="02010609060101010101" pitchFamily="49" charset="-122"/>
                <a:ea typeface="楷体" panose="02010609060101010101" pitchFamily="49" charset="-122"/>
                <a:sym typeface="+mn-ea"/>
              </a:rPr>
              <a:t>“累计折旧”、</a:t>
            </a:r>
            <a:r>
              <a:rPr lang="zh-CN" altLang="zh-CN" sz="3200" b="1">
                <a:latin typeface="楷体" panose="02010609060101010101" pitchFamily="49" charset="-122"/>
                <a:ea typeface="楷体" panose="02010609060101010101" pitchFamily="49" charset="-122"/>
                <a:sym typeface="+mn-ea"/>
              </a:rPr>
              <a:t>“在建工程”等</a:t>
            </a:r>
            <a:r>
              <a:rPr lang="zh-CN" altLang="en-US" sz="3200" b="1">
                <a:latin typeface="楷体" panose="02010609060101010101" pitchFamily="49" charset="-122"/>
                <a:ea typeface="楷体" panose="02010609060101010101" pitchFamily="49" charset="-122"/>
                <a:sym typeface="Arial" panose="020B0604020202020204" pitchFamily="34" charset="0"/>
              </a:rPr>
              <a:t>科目</a:t>
            </a:r>
            <a:r>
              <a:rPr lang="en-US" altLang="zh-CN" sz="3200" b="1">
                <a:latin typeface="楷体" panose="02010609060101010101" pitchFamily="49" charset="-122"/>
                <a:ea typeface="楷体" panose="02010609060101010101" pitchFamily="49" charset="-122"/>
                <a:sym typeface="Arial" panose="020B0604020202020204" pitchFamily="34" charset="0"/>
              </a:rPr>
              <a:t>——</a:t>
            </a:r>
            <a:r>
              <a:rPr lang="zh-CN" altLang="en-US" sz="3200" b="1">
                <a:solidFill>
                  <a:srgbClr val="FF0000"/>
                </a:solidFill>
                <a:latin typeface="楷体" panose="02010609060101010101" pitchFamily="49" charset="-122"/>
                <a:ea typeface="楷体" panose="02010609060101010101" pitchFamily="49" charset="-122"/>
                <a:sym typeface="Arial" panose="020B0604020202020204" pitchFamily="34" charset="0"/>
              </a:rPr>
              <a:t>拆转</a:t>
            </a:r>
            <a:endParaRPr lang="zh-CN" altLang="en-US" sz="3200" b="1">
              <a:solidFill>
                <a:srgbClr val="FF0000"/>
              </a:solidFill>
              <a:latin typeface="楷体" panose="02010609060101010101" pitchFamily="49" charset="-122"/>
              <a:ea typeface="楷体" panose="02010609060101010101" pitchFamily="49" charset="-122"/>
              <a:sym typeface="Arial" panose="020B0604020202020204" pitchFamily="34" charset="0"/>
            </a:endParaRPr>
          </a:p>
          <a:p>
            <a:r>
              <a:rPr lang="zh-CN" altLang="en-US" sz="3200" b="1">
                <a:latin typeface="楷体" panose="02010609060101010101" pitchFamily="49" charset="-122"/>
                <a:ea typeface="楷体" panose="02010609060101010101" pitchFamily="49" charset="-122"/>
                <a:sym typeface="Arial" panose="020B0604020202020204" pitchFamily="34" charset="0"/>
              </a:rPr>
              <a:t>新制度设置了多项更细的一级科目，原制度设置了一个科目。</a:t>
            </a:r>
            <a:endParaRPr lang="zh-CN" altLang="en-US" sz="2800" b="1">
              <a:latin typeface="楷体" panose="02010609060101010101" pitchFamily="49" charset="-122"/>
              <a:ea typeface="楷体" panose="02010609060101010101" pitchFamily="49" charset="-122"/>
              <a:sym typeface="Arial" panose="020B0604020202020204" pitchFamily="34" charset="0"/>
            </a:endParaRPr>
          </a:p>
          <a:p>
            <a:endParaRPr lang="zh-CN" altLang="en-US" sz="2800" b="1">
              <a:latin typeface="楷体" panose="02010609060101010101" pitchFamily="49" charset="-122"/>
              <a:ea typeface="楷体" panose="02010609060101010101" pitchFamily="49" charset="-122"/>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0241"/>
          <p:cNvSpPr>
            <a:spLocks noGrp="1"/>
          </p:cNvSpPr>
          <p:nvPr>
            <p:ph type="title"/>
          </p:nvPr>
        </p:nvSpPr>
        <p:spPr>
          <a:xfrm>
            <a:off x="468313" y="620713"/>
            <a:ext cx="8229600" cy="1049337"/>
          </a:xfrm>
        </p:spPr>
        <p:txBody>
          <a:bodyPr anchor="ctr"/>
          <a:p>
            <a:pPr algn="l"/>
            <a:r>
              <a:rPr lang="zh-CN" altLang="en-US" sz="3200" b="1" dirty="0">
                <a:ea typeface="黑体" panose="02010609060101010101" pitchFamily="49" charset="-122"/>
                <a:sym typeface="Arial" panose="020B0604020202020204" pitchFamily="34" charset="0"/>
              </a:rPr>
              <a:t>将2018年12月31日原账负债类会计科目余额转入新账财务会计科目</a:t>
            </a:r>
            <a:r>
              <a:rPr lang="en-US" altLang="zh-CN" sz="3200" b="1" dirty="0">
                <a:ea typeface="黑体" panose="02010609060101010101" pitchFamily="49" charset="-122"/>
                <a:sym typeface="Arial" panose="020B0604020202020204" pitchFamily="34" charset="0"/>
              </a:rPr>
              <a:t>——</a:t>
            </a:r>
            <a:r>
              <a:rPr lang="zh-CN" altLang="en-US" sz="3200" b="1" dirty="0">
                <a:solidFill>
                  <a:srgbClr val="FF0000"/>
                </a:solidFill>
                <a:ea typeface="黑体" panose="02010609060101010101" pitchFamily="49" charset="-122"/>
                <a:sym typeface="Arial" panose="020B0604020202020204" pitchFamily="34" charset="0"/>
              </a:rPr>
              <a:t>直转</a:t>
            </a:r>
            <a:endParaRPr lang="zh-CN" altLang="en-US" sz="3200" b="1" dirty="0">
              <a:solidFill>
                <a:srgbClr val="FF0000"/>
              </a:solidFill>
              <a:ea typeface="黑体" panose="02010609060101010101" pitchFamily="49" charset="-122"/>
              <a:sym typeface="Arial" panose="020B0604020202020204" pitchFamily="34" charset="0"/>
            </a:endParaRPr>
          </a:p>
        </p:txBody>
      </p:sp>
      <p:sp>
        <p:nvSpPr>
          <p:cNvPr id="25602" name="文本占位符 10242"/>
          <p:cNvSpPr>
            <a:spLocks noGrp="1"/>
          </p:cNvSpPr>
          <p:nvPr>
            <p:ph idx="1"/>
          </p:nvPr>
        </p:nvSpPr>
        <p:spPr>
          <a:xfrm>
            <a:off x="252413" y="1816100"/>
            <a:ext cx="8712200" cy="4640263"/>
          </a:xfrm>
        </p:spPr>
        <p:txBody>
          <a:bodyPr anchor="t"/>
          <a:p>
            <a:pPr>
              <a:lnSpc>
                <a:spcPct val="90000"/>
              </a:lnSpc>
            </a:pPr>
            <a:r>
              <a:rPr lang="en-US" altLang="zh-CN" sz="3600" b="1" dirty="0">
                <a:latin typeface="楷体" panose="02010609060101010101" pitchFamily="49" charset="-122"/>
                <a:ea typeface="楷体" panose="02010609060101010101" pitchFamily="49" charset="-122"/>
              </a:rPr>
              <a:t>1.</a:t>
            </a:r>
            <a:r>
              <a:rPr lang="zh-CN" altLang="en-US" sz="3600" b="1" dirty="0">
                <a:latin typeface="楷体" panose="02010609060101010101" pitchFamily="49" charset="-122"/>
                <a:ea typeface="楷体" panose="02010609060101010101" pitchFamily="49" charset="-122"/>
              </a:rPr>
              <a:t>新制度设置了“短期借款”、“应付职工薪酬”、“应付票据”、“应付账款”、“预收账款”、“长期借款”、“长期应付款”科目，这些科目的核算内容与原账的上述相应科目的核算内容基本相同。</a:t>
            </a:r>
            <a:endParaRPr lang="zh-CN" altLang="en-US" sz="3600" b="1" dirty="0">
              <a:latin typeface="楷体" panose="02010609060101010101" pitchFamily="49" charset="-122"/>
              <a:ea typeface="楷体" panose="02010609060101010101" pitchFamily="49" charset="-122"/>
            </a:endParaRPr>
          </a:p>
          <a:p>
            <a:pPr>
              <a:lnSpc>
                <a:spcPct val="90000"/>
              </a:lnSpc>
            </a:pPr>
            <a:r>
              <a:rPr lang="zh-CN" altLang="en-US" sz="3600" b="1" dirty="0">
                <a:latin typeface="楷体" panose="02010609060101010101" pitchFamily="49" charset="-122"/>
                <a:ea typeface="楷体" panose="02010609060101010101" pitchFamily="49" charset="-122"/>
              </a:rPr>
              <a:t>转账时，单位应当将原账的上述科目余额直接转入新账的相应科目。</a:t>
            </a:r>
            <a:endParaRPr lang="zh-CN" altLang="en-US" sz="3600" b="1" dirty="0">
              <a:latin typeface="楷体" panose="02010609060101010101" pitchFamily="49" charset="-122"/>
              <a:ea typeface="楷体" panose="02010609060101010101" pitchFamily="49" charset="-122"/>
            </a:endParaRPr>
          </a:p>
          <a:p>
            <a:pPr>
              <a:lnSpc>
                <a:spcPct val="90000"/>
              </a:lnSpc>
            </a:pPr>
            <a:endParaRPr lang="zh-CN" altLang="en-US" sz="40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占位符 33794"/>
          <p:cNvSpPr>
            <a:spLocks noGrp="1"/>
          </p:cNvSpPr>
          <p:nvPr>
            <p:ph idx="1"/>
          </p:nvPr>
        </p:nvSpPr>
        <p:spPr>
          <a:xfrm>
            <a:off x="180975" y="696913"/>
            <a:ext cx="8786813" cy="5613400"/>
          </a:xfrm>
        </p:spPr>
        <p:txBody>
          <a:bodyPr anchor="t"/>
          <a:p>
            <a:r>
              <a:rPr lang="en-US" altLang="zh-CN" sz="3600" b="1" dirty="0">
                <a:ea typeface="楷体" panose="02010609060101010101" pitchFamily="49" charset="-122"/>
              </a:rPr>
              <a:t>2</a:t>
            </a:r>
            <a:r>
              <a:rPr lang="zh-CN" altLang="en-US" sz="3600" b="1" dirty="0">
                <a:ea typeface="楷体" panose="02010609060101010101" pitchFamily="49" charset="-122"/>
              </a:rPr>
              <a:t>“应缴税费”、</a:t>
            </a:r>
            <a:r>
              <a:rPr lang="zh-CN" altLang="en-US" sz="3600" b="1" dirty="0">
                <a:latin typeface="楷体" panose="02010609060101010101" pitchFamily="49" charset="-122"/>
                <a:ea typeface="楷体" panose="02010609060101010101" pitchFamily="49" charset="-122"/>
                <a:sym typeface="+mn-ea"/>
              </a:rPr>
              <a:t>“其他应付款”</a:t>
            </a:r>
            <a:r>
              <a:rPr lang="zh-CN" altLang="en-US" sz="3600" b="1" dirty="0">
                <a:ea typeface="楷体" panose="02010609060101010101" pitchFamily="49" charset="-122"/>
              </a:rPr>
              <a:t>科目</a:t>
            </a:r>
            <a:r>
              <a:rPr lang="en-US" altLang="zh-CN" sz="3600" b="1" dirty="0">
                <a:ea typeface="楷体" panose="02010609060101010101" pitchFamily="49" charset="-122"/>
              </a:rPr>
              <a:t>——</a:t>
            </a:r>
            <a:r>
              <a:rPr lang="zh-CN" altLang="en-US" sz="3600" b="1" dirty="0">
                <a:solidFill>
                  <a:srgbClr val="FF0000"/>
                </a:solidFill>
                <a:ea typeface="楷体" panose="02010609060101010101" pitchFamily="49" charset="-122"/>
              </a:rPr>
              <a:t>拆转</a:t>
            </a:r>
            <a:endParaRPr lang="zh-CN" altLang="en-US" sz="3600" b="1" dirty="0">
              <a:solidFill>
                <a:srgbClr val="FF0000"/>
              </a:solidFill>
              <a:ea typeface="楷体" panose="02010609060101010101" pitchFamily="49" charset="-122"/>
            </a:endParaRPr>
          </a:p>
          <a:p>
            <a:r>
              <a:rPr lang="zh-CN" altLang="en-US" sz="3600" b="1" dirty="0">
                <a:ea typeface="楷体" panose="02010609060101010101" pitchFamily="49" charset="-122"/>
              </a:rPr>
              <a:t>新制度设置了“应交增值税”和“其他应交税费”科目，原制度设置了“应缴税费”科目。转账时，单位应当将原账的“应缴税费——应缴增值税”科目余额，转入新账“应交增值税”中的相关明细科目；将原账的“应缴税费”科目余额减去属于应缴增值税余额后的差额，转入新账的“其他应交税费”科目。</a:t>
            </a:r>
            <a:endParaRPr lang="zh-CN" altLang="en-US" sz="3600" b="1" dirty="0">
              <a:ea typeface="楷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占位符 34818"/>
          <p:cNvSpPr>
            <a:spLocks noGrp="1"/>
          </p:cNvSpPr>
          <p:nvPr>
            <p:ph idx="1"/>
          </p:nvPr>
        </p:nvSpPr>
        <p:spPr>
          <a:xfrm>
            <a:off x="242888" y="873125"/>
            <a:ext cx="8678862" cy="5256213"/>
          </a:xfrm>
        </p:spPr>
        <p:txBody>
          <a:bodyPr anchor="t"/>
          <a:p>
            <a:pPr>
              <a:lnSpc>
                <a:spcPct val="80000"/>
              </a:lnSpc>
            </a:pPr>
            <a:r>
              <a:rPr lang="zh-CN" altLang="en-US" sz="3600" b="1" dirty="0">
                <a:latin typeface="楷体" panose="02010609060101010101" pitchFamily="49" charset="-122"/>
                <a:ea typeface="楷体" panose="02010609060101010101" pitchFamily="49" charset="-122"/>
              </a:rPr>
              <a:t>3.“应缴国库款”、“应缴财政专户款”科目</a:t>
            </a:r>
            <a:r>
              <a:rPr lang="en-US" altLang="zh-CN" sz="3600" b="1" dirty="0">
                <a:latin typeface="楷体" panose="02010609060101010101" pitchFamily="49" charset="-122"/>
                <a:ea typeface="楷体" panose="02010609060101010101" pitchFamily="49" charset="-122"/>
              </a:rPr>
              <a:t>——</a:t>
            </a:r>
            <a:r>
              <a:rPr lang="zh-CN" altLang="en-US" sz="3600" b="1" dirty="0">
                <a:solidFill>
                  <a:srgbClr val="FF0000"/>
                </a:solidFill>
                <a:latin typeface="楷体" panose="02010609060101010101" pitchFamily="49" charset="-122"/>
                <a:ea typeface="楷体" panose="02010609060101010101" pitchFamily="49" charset="-122"/>
              </a:rPr>
              <a:t>并转</a:t>
            </a:r>
            <a:endParaRPr lang="zh-CN" altLang="en-US" sz="3600" b="1" dirty="0">
              <a:solidFill>
                <a:srgbClr val="FF0000"/>
              </a:solidFill>
              <a:latin typeface="楷体" panose="02010609060101010101" pitchFamily="49" charset="-122"/>
              <a:ea typeface="楷体" panose="02010609060101010101" pitchFamily="49" charset="-122"/>
            </a:endParaRPr>
          </a:p>
          <a:p>
            <a:pPr>
              <a:lnSpc>
                <a:spcPct val="80000"/>
              </a:lnSpc>
            </a:pPr>
            <a:r>
              <a:rPr lang="zh-CN" altLang="en-US" sz="3600" b="1" dirty="0">
                <a:latin typeface="楷体" panose="02010609060101010101" pitchFamily="49" charset="-122"/>
                <a:ea typeface="楷体" panose="02010609060101010101" pitchFamily="49" charset="-122"/>
              </a:rPr>
              <a:t>新制度设置了“应缴财政款”科目，原制度设置了“应缴国库款”、“应缴财政专户款”科目。转账时，单位应当将原账的“应缴国库款”、“应缴财政专户款”科目余额，转入新账的“应缴财政款”科目。</a:t>
            </a:r>
            <a:endParaRPr lang="zh-CN" altLang="en-US" sz="3600" b="1" dirty="0">
              <a:latin typeface="楷体" panose="02010609060101010101" pitchFamily="49" charset="-122"/>
              <a:ea typeface="楷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45057"/>
          <p:cNvSpPr>
            <a:spLocks noGrp="1"/>
          </p:cNvSpPr>
          <p:nvPr>
            <p:ph type="title"/>
          </p:nvPr>
        </p:nvSpPr>
        <p:spPr>
          <a:xfrm>
            <a:off x="468313" y="620713"/>
            <a:ext cx="8229600" cy="984250"/>
          </a:xfrm>
        </p:spPr>
        <p:txBody>
          <a:bodyPr anchor="ctr"/>
          <a:p>
            <a:pPr algn="l"/>
            <a:r>
              <a:rPr lang="zh-CN" altLang="zh-CN" sz="3200" b="1" dirty="0"/>
              <a:t>将2018年12月31日原账</a:t>
            </a:r>
            <a:r>
              <a:rPr lang="zh-CN" altLang="zh-CN" sz="3200" b="1" dirty="0">
                <a:solidFill>
                  <a:srgbClr val="FF0000"/>
                </a:solidFill>
              </a:rPr>
              <a:t>净资产类</a:t>
            </a:r>
            <a:r>
              <a:rPr lang="zh-CN" altLang="zh-CN" sz="3200" b="1" dirty="0"/>
              <a:t>会计科目余额转入新账财务会计科目</a:t>
            </a:r>
            <a:endParaRPr lang="zh-CN" altLang="zh-CN" sz="3200" b="1" dirty="0"/>
          </a:p>
        </p:txBody>
      </p:sp>
      <p:sp>
        <p:nvSpPr>
          <p:cNvPr id="29698" name="文本占位符 45058"/>
          <p:cNvSpPr>
            <a:spLocks noGrp="1"/>
          </p:cNvSpPr>
          <p:nvPr>
            <p:ph idx="1"/>
          </p:nvPr>
        </p:nvSpPr>
        <p:spPr>
          <a:xfrm>
            <a:off x="468313" y="1768475"/>
            <a:ext cx="8229600" cy="4556125"/>
          </a:xfrm>
        </p:spPr>
        <p:txBody>
          <a:bodyPr anchor="t"/>
          <a:p>
            <a:r>
              <a:rPr lang="zh-CN" altLang="en-US" sz="2800" b="1" dirty="0">
                <a:latin typeface="楷体" panose="02010609060101010101" pitchFamily="49" charset="-122"/>
                <a:ea typeface="楷体" panose="02010609060101010101" pitchFamily="49" charset="-122"/>
              </a:rPr>
              <a:t>1.“事业基金”、</a:t>
            </a:r>
            <a:r>
              <a:rPr lang="zh-CN" altLang="en-US" sz="2800" b="1" dirty="0">
                <a:latin typeface="楷体" panose="02010609060101010101" pitchFamily="49" charset="-122"/>
                <a:ea typeface="楷体" panose="02010609060101010101" pitchFamily="49" charset="-122"/>
                <a:sym typeface="+mn-ea"/>
              </a:rPr>
              <a:t>“非流动资产基金”、“财政补助结转”、“财政补助结余”、“非财政补助结转”、“经营结余”</a:t>
            </a:r>
            <a:r>
              <a:rPr lang="zh-CN" altLang="en-US" sz="2800" b="1" dirty="0">
                <a:latin typeface="楷体" panose="02010609060101010101" pitchFamily="49" charset="-122"/>
                <a:ea typeface="楷体" panose="02010609060101010101" pitchFamily="49" charset="-122"/>
              </a:rPr>
              <a:t>科目</a:t>
            </a:r>
            <a:r>
              <a:rPr lang="en-US" altLang="zh-CN"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sym typeface="+mn-ea"/>
              </a:rPr>
              <a:t>并转</a:t>
            </a:r>
            <a:r>
              <a:rPr lang="zh-CN" altLang="en-US" sz="2800" b="1" dirty="0">
                <a:latin typeface="楷体" panose="02010609060101010101" pitchFamily="49" charset="-122"/>
                <a:ea typeface="楷体" panose="02010609060101010101" pitchFamily="49" charset="-122"/>
              </a:rPr>
              <a:t>累计盈余</a:t>
            </a:r>
            <a:endParaRPr lang="zh-CN" altLang="en-US" sz="2800" b="1" dirty="0">
              <a:solidFill>
                <a:srgbClr val="FF0000"/>
              </a:solidFill>
              <a:latin typeface="楷体" panose="02010609060101010101" pitchFamily="49" charset="-122"/>
              <a:ea typeface="楷体" panose="02010609060101010101" pitchFamily="49" charset="-122"/>
            </a:endParaRPr>
          </a:p>
          <a:p>
            <a:endParaRPr lang="zh-CN" altLang="en-US" sz="2800" b="1" dirty="0">
              <a:latin typeface="楷体" panose="02010609060101010101" pitchFamily="49" charset="-122"/>
              <a:ea typeface="楷体"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占位符 46082"/>
          <p:cNvSpPr>
            <a:spLocks noGrp="1"/>
          </p:cNvSpPr>
          <p:nvPr>
            <p:ph idx="1"/>
          </p:nvPr>
        </p:nvSpPr>
        <p:spPr>
          <a:xfrm>
            <a:off x="323850" y="796925"/>
            <a:ext cx="8569325" cy="5332413"/>
          </a:xfrm>
        </p:spPr>
        <p:txBody>
          <a:bodyPr anchor="t"/>
          <a:p>
            <a:pPr>
              <a:lnSpc>
                <a:spcPct val="90000"/>
              </a:lnSpc>
            </a:pPr>
            <a:r>
              <a:rPr lang="en-US" altLang="zh-CN" sz="3200" b="1" dirty="0">
                <a:latin typeface="楷体" panose="02010609060101010101" pitchFamily="49" charset="-122"/>
                <a:ea typeface="楷体" panose="02010609060101010101" pitchFamily="49" charset="-122"/>
              </a:rPr>
              <a:t>2</a:t>
            </a:r>
            <a:r>
              <a:rPr lang="zh-CN" altLang="en-US" sz="3200" b="1" dirty="0">
                <a:latin typeface="楷体" panose="02010609060101010101" pitchFamily="49" charset="-122"/>
                <a:ea typeface="楷体" panose="02010609060101010101" pitchFamily="49" charset="-122"/>
              </a:rPr>
              <a:t>.“专用基金”科目</a:t>
            </a:r>
            <a:r>
              <a:rPr lang="en-US" altLang="zh-CN" sz="3200" b="1" dirty="0">
                <a:latin typeface="楷体" panose="02010609060101010101" pitchFamily="49" charset="-122"/>
                <a:ea typeface="楷体" panose="02010609060101010101" pitchFamily="49" charset="-122"/>
              </a:rPr>
              <a:t>——</a:t>
            </a:r>
            <a:r>
              <a:rPr lang="zh-CN" altLang="en-US" sz="3600" b="1" dirty="0">
                <a:solidFill>
                  <a:srgbClr val="FF0000"/>
                </a:solidFill>
                <a:latin typeface="楷体" panose="02010609060101010101" pitchFamily="49" charset="-122"/>
                <a:ea typeface="楷体" panose="02010609060101010101" pitchFamily="49" charset="-122"/>
              </a:rPr>
              <a:t>直转</a:t>
            </a:r>
            <a:endParaRPr lang="zh-CN" altLang="en-US" sz="3600" b="1" dirty="0">
              <a:solidFill>
                <a:srgbClr val="FF0000"/>
              </a:solidFill>
              <a:latin typeface="楷体" panose="02010609060101010101" pitchFamily="49" charset="-122"/>
              <a:ea typeface="楷体" panose="02010609060101010101" pitchFamily="49" charset="-122"/>
            </a:endParaRPr>
          </a:p>
          <a:p>
            <a:pPr>
              <a:lnSpc>
                <a:spcPct val="90000"/>
              </a:lnSpc>
            </a:pPr>
            <a:r>
              <a:rPr lang="zh-CN" altLang="en-US" sz="3200" b="1" dirty="0">
                <a:latin typeface="楷体" panose="02010609060101010101" pitchFamily="49" charset="-122"/>
                <a:ea typeface="楷体" panose="02010609060101010101" pitchFamily="49" charset="-122"/>
              </a:rPr>
              <a:t>新制度设置了“专用基金”科目，该科目的核算内容与原账“专用基金”科目的核算内容基本相同。转账时，单位应当将原账的“专用基金”科目余额转入新账的“专用基金”科目。</a:t>
            </a:r>
            <a:endParaRPr lang="zh-CN" altLang="en-US" sz="3200" b="1" dirty="0">
              <a:latin typeface="楷体" panose="02010609060101010101" pitchFamily="49" charset="-122"/>
              <a:ea typeface="楷体" panose="02010609060101010101" pitchFamily="49" charset="-122"/>
            </a:endParaRPr>
          </a:p>
          <a:p>
            <a:pPr>
              <a:lnSpc>
                <a:spcPct val="90000"/>
              </a:lnSpc>
            </a:pPr>
            <a:endParaRPr lang="zh-CN" altLang="en-US" sz="3200" b="1" dirty="0">
              <a:latin typeface="楷体" panose="02010609060101010101" pitchFamily="49" charset="-122"/>
              <a:ea typeface="楷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占位符 49154"/>
          <p:cNvSpPr>
            <a:spLocks noGrp="1"/>
          </p:cNvSpPr>
          <p:nvPr>
            <p:ph idx="1"/>
          </p:nvPr>
        </p:nvSpPr>
        <p:spPr>
          <a:xfrm>
            <a:off x="325438" y="688975"/>
            <a:ext cx="8229600" cy="5819775"/>
          </a:xfrm>
        </p:spPr>
        <p:txBody>
          <a:bodyPr anchor="t"/>
          <a:p>
            <a:endParaRPr lang="zh-CN" altLang="en-US" sz="2800" b="1" dirty="0">
              <a:latin typeface="楷体" panose="02010609060101010101" pitchFamily="49" charset="-122"/>
              <a:ea typeface="楷体" panose="02010609060101010101" pitchFamily="49" charset="-122"/>
            </a:endParaRPr>
          </a:p>
          <a:p>
            <a:r>
              <a:rPr lang="en-US" altLang="zh-CN" sz="2800" b="1" dirty="0">
                <a:latin typeface="楷体" panose="02010609060101010101" pitchFamily="49" charset="-122"/>
                <a:ea typeface="楷体" panose="02010609060101010101" pitchFamily="49" charset="-122"/>
              </a:rPr>
              <a:t>3</a:t>
            </a:r>
            <a:r>
              <a:rPr lang="zh-CN" altLang="en-US" sz="2800" b="1" dirty="0">
                <a:latin typeface="楷体" panose="02010609060101010101" pitchFamily="49" charset="-122"/>
                <a:ea typeface="楷体" panose="02010609060101010101" pitchFamily="49" charset="-122"/>
              </a:rPr>
              <a:t>.“事业结余”、“非财政补助结余分配”科目</a:t>
            </a:r>
            <a:r>
              <a:rPr lang="en-US" altLang="zh-CN"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不转</a:t>
            </a:r>
            <a:endParaRPr lang="zh-CN" altLang="en-US" sz="2800" b="1" dirty="0">
              <a:solidFill>
                <a:srgbClr val="FF0000"/>
              </a:solidFill>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由于原账的“事业结余”、“非财政补助结余分配”科目年末无余额，这两个科目无需进行转账处理。</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50177"/>
          <p:cNvSpPr>
            <a:spLocks noGrp="1"/>
          </p:cNvSpPr>
          <p:nvPr>
            <p:ph type="title"/>
          </p:nvPr>
        </p:nvSpPr>
        <p:spPr>
          <a:xfrm>
            <a:off x="468313" y="620713"/>
            <a:ext cx="8229600" cy="1022350"/>
          </a:xfrm>
        </p:spPr>
        <p:txBody>
          <a:bodyPr anchor="ctr"/>
          <a:p>
            <a:pPr algn="l"/>
            <a:r>
              <a:rPr lang="en-US" altLang="zh-CN" sz="3200" b="1" dirty="0">
                <a:latin typeface="楷体" panose="02010609060101010101" pitchFamily="49" charset="-122"/>
                <a:ea typeface="楷体" panose="02010609060101010101" pitchFamily="49" charset="-122"/>
              </a:rPr>
              <a:t>4.</a:t>
            </a:r>
            <a:r>
              <a:rPr lang="zh-CN" altLang="zh-CN" sz="3200" b="1" dirty="0">
                <a:latin typeface="楷体" panose="02010609060101010101" pitchFamily="49" charset="-122"/>
                <a:ea typeface="楷体" panose="02010609060101010101" pitchFamily="49" charset="-122"/>
              </a:rPr>
              <a:t>将2018年12月31日原账收入类、支出类会计科目余额转入新账财务会计科目</a:t>
            </a:r>
            <a:endParaRPr lang="zh-CN" altLang="zh-CN" sz="3200" b="1" dirty="0">
              <a:latin typeface="楷体" panose="02010609060101010101" pitchFamily="49" charset="-122"/>
              <a:ea typeface="楷体" panose="02010609060101010101" pitchFamily="49" charset="-122"/>
            </a:endParaRPr>
          </a:p>
        </p:txBody>
      </p:sp>
      <p:sp>
        <p:nvSpPr>
          <p:cNvPr id="33794" name="文本占位符 50178"/>
          <p:cNvSpPr>
            <a:spLocks noGrp="1"/>
          </p:cNvSpPr>
          <p:nvPr>
            <p:ph idx="1"/>
          </p:nvPr>
        </p:nvSpPr>
        <p:spPr>
          <a:xfrm>
            <a:off x="457200" y="1643063"/>
            <a:ext cx="8364538" cy="4738687"/>
          </a:xfrm>
        </p:spPr>
        <p:txBody>
          <a:bodyPr anchor="t"/>
          <a:p>
            <a:pPr marL="1905" indent="-344805">
              <a:buNone/>
            </a:pPr>
            <a:r>
              <a:rPr lang="zh-CN" altLang="zh-CN" sz="3200" b="1" dirty="0">
                <a:latin typeface="楷体" panose="02010609060101010101" pitchFamily="49" charset="-122"/>
                <a:ea typeface="楷体" panose="02010609060101010101" pitchFamily="49" charset="-122"/>
              </a:rPr>
              <a:t>由于原账中收入类、支出类科目年末无余额，无需进行转账处理。</a:t>
            </a:r>
            <a:endParaRPr lang="zh-CN" altLang="zh-CN" sz="3200" b="1" dirty="0">
              <a:latin typeface="楷体" panose="02010609060101010101" pitchFamily="49" charset="-122"/>
              <a:ea typeface="楷体" panose="02010609060101010101" pitchFamily="49" charset="-122"/>
            </a:endParaRPr>
          </a:p>
          <a:p>
            <a:pPr marL="1905" indent="-344805">
              <a:buNone/>
            </a:pPr>
            <a:r>
              <a:rPr lang="zh-CN" altLang="zh-CN" sz="3200" b="1" dirty="0">
                <a:latin typeface="楷体" panose="02010609060101010101" pitchFamily="49" charset="-122"/>
                <a:ea typeface="楷体" panose="02010609060101010101" pitchFamily="49" charset="-122"/>
              </a:rPr>
              <a:t>自2019年1月1日起，单位应当按照新制度设置收入类、费用类科目并进行账务处理。</a:t>
            </a:r>
            <a:endParaRPr lang="zh-CN" altLang="zh-CN" sz="3200" b="1" dirty="0">
              <a:latin typeface="楷体" panose="02010609060101010101" pitchFamily="49" charset="-122"/>
              <a:ea typeface="楷体" panose="02010609060101010101" pitchFamily="49" charset="-122"/>
            </a:endParaRPr>
          </a:p>
          <a:p>
            <a:pPr marL="1905" indent="-344805">
              <a:buNone/>
            </a:pPr>
            <a:endParaRPr lang="zh-CN" altLang="zh-CN" sz="2800" b="1" dirty="0">
              <a:latin typeface="楷体" panose="02010609060101010101" pitchFamily="49" charset="-122"/>
              <a:ea typeface="楷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灯片编号占位符 5"/>
          <p:cNvSpPr txBox="1">
            <a:spLocks noGrp="1"/>
          </p:cNvSpPr>
          <p:nvPr/>
        </p:nvSpPr>
        <p:spPr>
          <a:xfrm>
            <a:off x="6553200" y="6245225"/>
            <a:ext cx="1981200" cy="476250"/>
          </a:xfrm>
          <a:prstGeom prst="rect">
            <a:avLst/>
          </a:prstGeom>
          <a:noFill/>
          <a:ln w="9525">
            <a:noFill/>
          </a:ln>
        </p:spPr>
        <p:txBody>
          <a:bodyPr anchor="t"/>
          <a:p>
            <a:pPr algn="r"/>
            <a:fld id="{9A0DB2DC-4C9A-4742-B13C-FB6460FD3503}" type="slidenum">
              <a:rPr lang="en-US" altLang="zh-CN" sz="1200">
                <a:latin typeface="Arial" panose="020B0604020202020204" pitchFamily="34" charset="0"/>
                <a:ea typeface="黑体" panose="02010609060101010101" pitchFamily="49" charset="-122"/>
              </a:rPr>
            </a:fld>
            <a:endParaRPr lang="en-US" altLang="zh-CN" sz="1200">
              <a:latin typeface="Arial" panose="020B0604020202020204" pitchFamily="34" charset="0"/>
              <a:ea typeface="黑体" panose="02010609060101010101" pitchFamily="49" charset="-122"/>
            </a:endParaRPr>
          </a:p>
        </p:txBody>
      </p:sp>
      <p:sp>
        <p:nvSpPr>
          <p:cNvPr id="8194" name="Rectangle 2"/>
          <p:cNvSpPr>
            <a:spLocks noGrp="1"/>
          </p:cNvSpPr>
          <p:nvPr>
            <p:ph type="title"/>
          </p:nvPr>
        </p:nvSpPr>
        <p:spPr>
          <a:xfrm>
            <a:off x="574675" y="304800"/>
            <a:ext cx="8001000" cy="1216025"/>
          </a:xfrm>
        </p:spPr>
        <p:txBody>
          <a:bodyPr wrap="square" anchor="b"/>
          <a:p>
            <a:r>
              <a:rPr lang="zh-CN" altLang="en-US" sz="5600" b="1"/>
              <a:t>讲授提纲</a:t>
            </a:r>
            <a:endParaRPr lang="zh-CN" altLang="en-US" sz="5600" b="1"/>
          </a:p>
        </p:txBody>
      </p:sp>
      <p:sp>
        <p:nvSpPr>
          <p:cNvPr id="8195" name="Rectangle 3"/>
          <p:cNvSpPr>
            <a:spLocks noGrp="1"/>
          </p:cNvSpPr>
          <p:nvPr>
            <p:ph type="body"/>
          </p:nvPr>
        </p:nvSpPr>
        <p:spPr>
          <a:xfrm>
            <a:off x="250825" y="1752600"/>
            <a:ext cx="8702675" cy="4267200"/>
          </a:xfrm>
        </p:spPr>
        <p:txBody>
          <a:bodyPr wrap="square" anchor="t"/>
          <a:p>
            <a:pPr fontAlgn="base"/>
            <a:r>
              <a:rPr sz="4200" b="1" strike="noStrike" noProof="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一、新旧制度衔接总要求</a:t>
            </a:r>
            <a:endParaRPr sz="4200" b="1" strike="noStrike" noProof="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fontAlgn="base"/>
            <a:r>
              <a:rPr sz="4200" b="1" strike="noStrike" noProof="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二、</a:t>
            </a:r>
            <a:r>
              <a:rPr sz="4200" b="1" strike="noStrike" noProof="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财务会计科目的新旧衔接</a:t>
            </a:r>
            <a:endParaRPr sz="4200" b="1" strike="noStrike" noProof="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宋体" panose="02010600030101010101" pitchFamily="2" charset="-122"/>
            </a:endParaRPr>
          </a:p>
          <a:p>
            <a:pPr fontAlgn="base"/>
            <a:r>
              <a:rPr lang="zh-CN" sz="4200" b="1" strike="noStrike" noProof="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三、预算会计科目的新旧衔接</a:t>
            </a:r>
            <a:endParaRPr lang="zh-CN" sz="4200" b="1" strike="noStrike" noProof="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fontAlgn="base"/>
            <a:r>
              <a:rPr lang="zh-CN" sz="4200" b="1" strike="noStrike" noProof="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四、报表的新旧衔接</a:t>
            </a:r>
            <a:endParaRPr lang="zh-CN" sz="4200" b="1" strike="noStrike" noProof="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a:p>
            <a:pPr fontAlgn="base"/>
            <a:r>
              <a:rPr lang="zh-CN" sz="4200" b="1" strike="noStrike" noProof="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五、事业单位衔接案例</a:t>
            </a:r>
            <a:endParaRPr lang="zh-CN" sz="4200" b="1" strike="noStrike" noProof="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占位符 51202"/>
          <p:cNvSpPr>
            <a:spLocks noGrp="1"/>
          </p:cNvSpPr>
          <p:nvPr>
            <p:ph idx="1"/>
          </p:nvPr>
        </p:nvSpPr>
        <p:spPr>
          <a:xfrm>
            <a:off x="252413" y="947738"/>
            <a:ext cx="8434387" cy="5505450"/>
          </a:xfrm>
        </p:spPr>
        <p:txBody>
          <a:bodyPr anchor="t"/>
          <a:p>
            <a:pPr marL="1905" indent="-344805" algn="ctr">
              <a:buNone/>
            </a:pPr>
            <a:r>
              <a:rPr lang="en-US" altLang="zh-CN" sz="3200" b="1" dirty="0">
                <a:latin typeface="楷体" panose="02010609060101010101" pitchFamily="49" charset="-122"/>
                <a:ea typeface="楷体" panose="02010609060101010101" pitchFamily="49" charset="-122"/>
              </a:rPr>
              <a:t>  </a:t>
            </a:r>
            <a:r>
              <a:rPr lang="zh-CN" altLang="en-US" sz="4000" b="1" dirty="0">
                <a:latin typeface="黑体" panose="02010609060101010101" pitchFamily="49" charset="-122"/>
                <a:ea typeface="黑体" panose="02010609060101010101" pitchFamily="49" charset="-122"/>
              </a:rPr>
              <a:t>特别注意</a:t>
            </a:r>
            <a:endParaRPr lang="zh-CN" altLang="en-US" sz="4000" b="1" dirty="0">
              <a:latin typeface="黑体" panose="02010609060101010101" pitchFamily="49" charset="-122"/>
              <a:ea typeface="黑体" panose="02010609060101010101" pitchFamily="49" charset="-122"/>
            </a:endParaRPr>
          </a:p>
          <a:p>
            <a:pPr marL="1905" indent="-344805">
              <a:buNone/>
            </a:pPr>
            <a:r>
              <a:rPr lang="en-US" altLang="zh-CN" sz="3200" b="1" dirty="0">
                <a:latin typeface="楷体" panose="02010609060101010101" pitchFamily="49" charset="-122"/>
                <a:ea typeface="楷体" panose="02010609060101010101" pitchFamily="49" charset="-122"/>
              </a:rPr>
              <a:t>    </a:t>
            </a:r>
            <a:r>
              <a:rPr lang="zh-CN" altLang="zh-CN" sz="3200" b="1" dirty="0">
                <a:latin typeface="楷体" panose="02010609060101010101" pitchFamily="49" charset="-122"/>
                <a:ea typeface="楷体" panose="02010609060101010101" pitchFamily="49" charset="-122"/>
              </a:rPr>
              <a:t>事业单位存在其他本规定未列举的原账科目余额的，应当比照本规定转入新账的相应科目。</a:t>
            </a:r>
            <a:r>
              <a:rPr lang="zh-CN" altLang="zh-CN" sz="3200" b="1" dirty="0">
                <a:solidFill>
                  <a:srgbClr val="FF0000"/>
                </a:solidFill>
                <a:latin typeface="楷体" panose="02010609060101010101" pitchFamily="49" charset="-122"/>
                <a:ea typeface="楷体" panose="02010609060101010101" pitchFamily="49" charset="-122"/>
              </a:rPr>
              <a:t>新账的科目设有明细科目的，应将原账中对应科目的余额加以分析，分别转入新账中相应科目的相关明细科目。</a:t>
            </a:r>
            <a:endParaRPr lang="zh-CN" altLang="zh-CN" sz="3200" b="1" dirty="0">
              <a:solidFill>
                <a:srgbClr val="FF0000"/>
              </a:solidFill>
              <a:latin typeface="楷体" panose="02010609060101010101" pitchFamily="49" charset="-122"/>
              <a:ea typeface="楷体" panose="02010609060101010101" pitchFamily="49" charset="-122"/>
            </a:endParaRPr>
          </a:p>
          <a:p>
            <a:pPr marL="1905" indent="-344805">
              <a:buNone/>
            </a:pPr>
            <a:r>
              <a:rPr lang="zh-CN" altLang="zh-CN" sz="3200" b="1" dirty="0">
                <a:latin typeface="楷体" panose="02010609060101010101" pitchFamily="49" charset="-122"/>
                <a:ea typeface="楷体" panose="02010609060101010101" pitchFamily="49" charset="-122"/>
              </a:rPr>
              <a:t>    事业单位在进行新旧衔接的转账时，</a:t>
            </a:r>
            <a:r>
              <a:rPr lang="zh-CN" altLang="zh-CN" sz="3200" b="1" dirty="0">
                <a:solidFill>
                  <a:srgbClr val="FF0000"/>
                </a:solidFill>
                <a:latin typeface="楷体" panose="02010609060101010101" pitchFamily="49" charset="-122"/>
                <a:ea typeface="楷体" panose="02010609060101010101" pitchFamily="49" charset="-122"/>
              </a:rPr>
              <a:t>应当编制转账的工作分录，作为转账的工作底稿，并将转入新账的对应原账户余额及分拆原账户余额的依据作为原始凭证。</a:t>
            </a:r>
            <a:endParaRPr lang="zh-CN" altLang="en-US" sz="32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54273"/>
          <p:cNvSpPr>
            <a:spLocks noGrp="1"/>
          </p:cNvSpPr>
          <p:nvPr>
            <p:ph type="title"/>
          </p:nvPr>
        </p:nvSpPr>
        <p:spPr/>
        <p:txBody>
          <a:bodyPr anchor="ctr"/>
          <a:p>
            <a:pPr fontAlgn="base"/>
            <a:r>
              <a:rPr lang="zh-CN" sz="2800" b="1" strike="noStrike" noProof="1" dirty="0">
                <a:solidFill>
                  <a:schemeClr val="tx1"/>
                </a:solidFill>
                <a:effectLst>
                  <a:outerShdw blurRad="38100" dist="19050" dir="2700000" algn="tl" rotWithShape="0">
                    <a:schemeClr val="dk1">
                      <a:alpha val="40000"/>
                    </a:schemeClr>
                  </a:outerShdw>
                </a:effectLst>
              </a:rPr>
              <a:t>（二）</a:t>
            </a:r>
            <a:r>
              <a:rPr sz="2800" b="1" strike="noStrike" noProof="1" dirty="0">
                <a:solidFill>
                  <a:schemeClr val="tx1"/>
                </a:solidFill>
                <a:effectLst>
                  <a:outerShdw blurRad="38100" dist="19050" dir="2700000" algn="tl" rotWithShape="0">
                    <a:schemeClr val="dk1">
                      <a:alpha val="40000"/>
                    </a:schemeClr>
                  </a:outerShdw>
                </a:effectLst>
              </a:rPr>
              <a:t>将</a:t>
            </a:r>
            <a:r>
              <a:rPr sz="2800" b="1" strike="noStrike" noProof="1" dirty="0">
                <a:solidFill>
                  <a:srgbClr val="FF0000"/>
                </a:solidFill>
                <a:effectLst>
                  <a:outerShdw blurRad="38100" dist="19050" dir="2700000" algn="tl" rotWithShape="0">
                    <a:schemeClr val="dk1">
                      <a:alpha val="40000"/>
                    </a:schemeClr>
                  </a:outerShdw>
                </a:effectLst>
              </a:rPr>
              <a:t>原未入账事项登记新账</a:t>
            </a:r>
            <a:r>
              <a:rPr sz="2800" b="1" strike="noStrike" noProof="1" dirty="0">
                <a:solidFill>
                  <a:schemeClr val="tx1"/>
                </a:solidFill>
                <a:effectLst>
                  <a:outerShdw blurRad="38100" dist="19050" dir="2700000" algn="tl" rotWithShape="0">
                    <a:schemeClr val="dk1">
                      <a:alpha val="40000"/>
                    </a:schemeClr>
                  </a:outerShdw>
                </a:effectLst>
              </a:rPr>
              <a:t>财务会计科目</a:t>
            </a:r>
            <a:endParaRPr sz="2800" b="1" strike="noStrike" noProof="1" dirty="0">
              <a:solidFill>
                <a:schemeClr val="tx1"/>
              </a:solidFill>
              <a:effectLst>
                <a:outerShdw blurRad="38100" dist="19050" dir="2700000" algn="tl" rotWithShape="0">
                  <a:schemeClr val="dk1">
                    <a:alpha val="40000"/>
                  </a:schemeClr>
                </a:outerShdw>
              </a:effectLst>
            </a:endParaRPr>
          </a:p>
        </p:txBody>
      </p:sp>
      <p:sp>
        <p:nvSpPr>
          <p:cNvPr id="35842" name="文本占位符 54274"/>
          <p:cNvSpPr>
            <a:spLocks noGrp="1"/>
          </p:cNvSpPr>
          <p:nvPr>
            <p:ph idx="1"/>
          </p:nvPr>
        </p:nvSpPr>
        <p:spPr/>
        <p:txBody>
          <a:bodyPr anchor="t"/>
          <a:p>
            <a:r>
              <a:rPr lang="en-US" altLang="zh-CN" sz="3200" b="1" dirty="0">
                <a:latin typeface="楷体" panose="02010609060101010101" pitchFamily="49" charset="-122"/>
                <a:ea typeface="楷体" panose="02010609060101010101" pitchFamily="49" charset="-122"/>
              </a:rPr>
              <a:t>1.</a:t>
            </a:r>
            <a:r>
              <a:rPr lang="zh-CN" altLang="en-US" sz="3200" b="1" dirty="0">
                <a:latin typeface="楷体" panose="02010609060101010101" pitchFamily="49" charset="-122"/>
                <a:ea typeface="楷体" panose="02010609060101010101" pitchFamily="49" charset="-122"/>
              </a:rPr>
              <a:t>应收账款、应收股利、在途物品</a:t>
            </a:r>
            <a:endParaRPr lang="zh-CN" altLang="en-US"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单位在新旧制度转换时，应当将2018年12月31日前未入账的应收账款、应收股利、在途物品按照新制度规定记入新账。</a:t>
            </a:r>
            <a:endParaRPr lang="zh-CN" altLang="en-US"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登记新账时，按照确定的入账金额，分别借记“应收账款”、“应收股利”、“在途物品”科目，贷记“累计盈余”科目。</a:t>
            </a:r>
            <a:endParaRPr lang="zh-CN" altLang="en-US" sz="3200" b="1" dirty="0">
              <a:latin typeface="楷体" panose="02010609060101010101" pitchFamily="49" charset="-122"/>
              <a:ea typeface="楷体"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占位符 55298"/>
          <p:cNvSpPr>
            <a:spLocks noGrp="1"/>
          </p:cNvSpPr>
          <p:nvPr>
            <p:ph idx="1"/>
          </p:nvPr>
        </p:nvSpPr>
        <p:spPr>
          <a:xfrm>
            <a:off x="457200" y="741363"/>
            <a:ext cx="8229600" cy="5386387"/>
          </a:xfrm>
        </p:spPr>
        <p:txBody>
          <a:bodyPr anchor="t"/>
          <a:p>
            <a:pPr>
              <a:lnSpc>
                <a:spcPct val="90000"/>
              </a:lnSpc>
            </a:pPr>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公共基础设施、政府储备物资、文物文化资产、保障性住房</a:t>
            </a:r>
            <a:endParaRPr lang="zh-CN" altLang="en-US" sz="2800" b="1" dirty="0">
              <a:latin typeface="楷体" panose="02010609060101010101" pitchFamily="49" charset="-122"/>
              <a:ea typeface="楷体" panose="02010609060101010101" pitchFamily="49" charset="-122"/>
            </a:endParaRPr>
          </a:p>
          <a:p>
            <a:pPr>
              <a:lnSpc>
                <a:spcPct val="90000"/>
              </a:lnSpc>
            </a:pPr>
            <a:r>
              <a:rPr lang="zh-CN" altLang="en-US" sz="2800" b="1" dirty="0">
                <a:latin typeface="楷体" panose="02010609060101010101" pitchFamily="49" charset="-122"/>
                <a:ea typeface="楷体" panose="02010609060101010101" pitchFamily="49" charset="-122"/>
              </a:rPr>
              <a:t>单位在新旧制度转换时，应当将2018年12月31日前未入账的公共基础设施、政府储备物资、文物文化资产、保障性住房按照新制度规定记入新账。</a:t>
            </a:r>
            <a:endParaRPr lang="zh-CN" altLang="en-US" sz="2800" b="1" dirty="0">
              <a:latin typeface="楷体" panose="02010609060101010101" pitchFamily="49" charset="-122"/>
              <a:ea typeface="楷体" panose="02010609060101010101" pitchFamily="49" charset="-122"/>
            </a:endParaRPr>
          </a:p>
          <a:p>
            <a:pPr>
              <a:lnSpc>
                <a:spcPct val="90000"/>
              </a:lnSpc>
            </a:pPr>
            <a:r>
              <a:rPr lang="zh-CN" altLang="en-US" sz="2800" b="1" dirty="0">
                <a:latin typeface="楷体" panose="02010609060101010101" pitchFamily="49" charset="-122"/>
                <a:ea typeface="楷体" panose="02010609060101010101" pitchFamily="49" charset="-122"/>
              </a:rPr>
              <a:t>登记新账时，按照确定的初始入账成本，分别借记“公共基础设施”、“政府储备物资”、“文物文化资产”、“保障性住房”科目，贷记“累计盈余”科目。</a:t>
            </a:r>
            <a:endParaRPr lang="zh-CN" altLang="en-US" sz="2800" b="1" dirty="0">
              <a:latin typeface="楷体" panose="02010609060101010101" pitchFamily="49" charset="-122"/>
              <a:ea typeface="楷体" panose="02010609060101010101" pitchFamily="49" charset="-122"/>
            </a:endParaRPr>
          </a:p>
          <a:p>
            <a:pPr>
              <a:lnSpc>
                <a:spcPct val="90000"/>
              </a:lnSpc>
            </a:pPr>
            <a:r>
              <a:rPr lang="zh-CN" altLang="en-US" sz="2800" b="1" dirty="0">
                <a:latin typeface="楷体" panose="02010609060101010101" pitchFamily="49" charset="-122"/>
                <a:ea typeface="楷体" panose="02010609060101010101" pitchFamily="49" charset="-122"/>
              </a:rPr>
              <a:t>单位对于登记新账时首次确认的公共基础设施、保障性住房，应当于2019年1月1日以后，按照其在登记新账时确定的成本和剩余折旧（摊销）年限计提折旧（摊销）。</a:t>
            </a:r>
            <a:endParaRPr lang="zh-CN" altLang="en-US" sz="2800" b="1" dirty="0">
              <a:latin typeface="楷体" panose="02010609060101010101" pitchFamily="49" charset="-122"/>
              <a:ea typeface="楷体" panose="02010609060101010101" pitchFamily="49" charset="-122"/>
            </a:endParaRPr>
          </a:p>
          <a:p>
            <a:pPr>
              <a:lnSpc>
                <a:spcPct val="90000"/>
              </a:lnSpc>
            </a:pPr>
            <a:endParaRPr lang="zh-CN" altLang="en-US" sz="2800" b="1" dirty="0">
              <a:latin typeface="楷体" panose="02010609060101010101" pitchFamily="49" charset="-122"/>
              <a:ea typeface="楷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文本占位符 57346"/>
          <p:cNvSpPr>
            <a:spLocks noGrp="1"/>
          </p:cNvSpPr>
          <p:nvPr>
            <p:ph idx="1"/>
          </p:nvPr>
        </p:nvSpPr>
        <p:spPr>
          <a:xfrm>
            <a:off x="457200" y="688975"/>
            <a:ext cx="8229600" cy="5438775"/>
          </a:xfrm>
        </p:spPr>
        <p:txBody>
          <a:bodyPr anchor="t"/>
          <a:p>
            <a:pPr fontAlgn="base"/>
            <a:r>
              <a:rPr lang="en-US" altLang="zh-CN" sz="36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3.</a:t>
            </a:r>
            <a:r>
              <a:rPr lang="zh-CN" altLang="en-US" sz="36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受托代理资产 </a:t>
            </a:r>
            <a:endParaRPr lang="zh-CN" altLang="en-US" sz="36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fontAlgn="base"/>
            <a:r>
              <a:rPr lang="zh-CN" altLang="en-US" sz="36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单位在新旧制度转换时，应当将2018年12月31日前未入账的受托代理资产按照新制度规定记入新账。</a:t>
            </a:r>
            <a:endParaRPr lang="zh-CN" altLang="en-US" sz="36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fontAlgn="base"/>
            <a:r>
              <a:rPr lang="zh-CN" altLang="en-US" sz="36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登记新账时，按照确定的受托代理资产入账成本，借记“受托代理资产”科目，贷记“受托代理负债”科目。</a:t>
            </a:r>
            <a:endParaRPr lang="zh-CN" altLang="en-US" sz="36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文本占位符 66562"/>
          <p:cNvSpPr>
            <a:spLocks noGrp="1"/>
          </p:cNvSpPr>
          <p:nvPr>
            <p:ph idx="1"/>
          </p:nvPr>
        </p:nvSpPr>
        <p:spPr>
          <a:xfrm>
            <a:off x="457200" y="741363"/>
            <a:ext cx="8229600" cy="5386388"/>
          </a:xfrm>
        </p:spPr>
        <p:txBody>
          <a:bodyPr anchor="t"/>
          <a:p>
            <a:pPr fontAlgn="base"/>
            <a:r>
              <a:rPr lang="en-US" altLang="zh-CN" sz="3600" b="1" strike="noStrike" noProof="1">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4.</a:t>
            </a:r>
            <a:r>
              <a:rPr lang="zh-CN" altLang="en-US" sz="3600" b="1" strike="noStrike" noProof="1">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盘盈资产</a:t>
            </a:r>
            <a:endParaRPr lang="zh-CN" altLang="en-US" sz="36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fontAlgn="base"/>
            <a:r>
              <a:rPr lang="zh-CN" altLang="en-US" sz="3600" b="1" strike="noStrike" noProof="1">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单位在新旧制度转换时，应当将2018年12月31日前未入账的盘盈资产按照新制度规定记入新账。</a:t>
            </a:r>
            <a:endParaRPr lang="zh-CN" altLang="en-US" sz="3600" b="1" strike="noStrike" noProof="1">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a:p>
            <a:pPr fontAlgn="base"/>
            <a:r>
              <a:rPr lang="zh-CN" altLang="en-US" sz="3600" b="1" strike="noStrike" noProof="1">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登记新账时，按照确定的盘盈资产及其成本，分别借记有关资产科目，按照盘盈资产成本的合计金额，贷记“累计盈余”科目。</a:t>
            </a:r>
            <a:endParaRPr lang="zh-CN" altLang="en-US" sz="36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fontAlgn="base"/>
            <a:endParaRPr lang="zh-CN" altLang="en-US" sz="3600" b="1" strike="noStrike" noProof="1">
              <a:solidFill>
                <a:srgbClr val="FF0000"/>
              </a:solidFill>
              <a:sym typeface="Arial" panose="020B0604020202020204" pitchFamily="34" charset="0"/>
            </a:endParaRPr>
          </a:p>
          <a:p>
            <a:pPr fontAlgn="base"/>
            <a:endParaRPr lang="zh-CN" altLang="en-US" sz="3600" b="1" strike="noStrike" noProof="1">
              <a:solidFill>
                <a:srgbClr val="FF0000"/>
              </a:solidFill>
              <a:sym typeface="Arial" panose="020B0604020202020204" pitchFamily="34" charset="0"/>
            </a:endParaRPr>
          </a:p>
          <a:p>
            <a:pPr fontAlgn="base"/>
            <a:endParaRPr lang="zh-CN" altLang="en-US" sz="3600" b="1" strike="noStrike" noProof="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文本占位符 67585"/>
          <p:cNvSpPr>
            <a:spLocks noGrp="1"/>
          </p:cNvSpPr>
          <p:nvPr>
            <p:ph idx="1"/>
          </p:nvPr>
        </p:nvSpPr>
        <p:spPr>
          <a:xfrm>
            <a:off x="396875" y="838200"/>
            <a:ext cx="8496300" cy="5759450"/>
          </a:xfrm>
        </p:spPr>
        <p:txBody>
          <a:bodyPr anchor="t"/>
          <a:p>
            <a:pPr>
              <a:lnSpc>
                <a:spcPct val="80000"/>
              </a:lnSpc>
            </a:pPr>
            <a:r>
              <a:rPr lang="en-US" altLang="zh-CN" sz="3600" b="1" dirty="0">
                <a:latin typeface="楷体" panose="02010609060101010101" pitchFamily="49" charset="-122"/>
                <a:ea typeface="楷体" panose="02010609060101010101" pitchFamily="49" charset="-122"/>
                <a:sym typeface="Arial" panose="020B0604020202020204" pitchFamily="34" charset="0"/>
              </a:rPr>
              <a:t>5.</a:t>
            </a:r>
            <a:r>
              <a:rPr lang="zh-CN" altLang="en-US" sz="3600" b="1" dirty="0">
                <a:latin typeface="楷体" panose="02010609060101010101" pitchFamily="49" charset="-122"/>
                <a:ea typeface="楷体" panose="02010609060101010101" pitchFamily="49" charset="-122"/>
                <a:sym typeface="Arial" panose="020B0604020202020204" pitchFamily="34" charset="0"/>
              </a:rPr>
              <a:t>预计负债</a:t>
            </a:r>
            <a:endParaRPr lang="zh-CN" altLang="en-US" sz="3600" b="1" dirty="0">
              <a:latin typeface="楷体" panose="02010609060101010101" pitchFamily="49" charset="-122"/>
              <a:ea typeface="楷体" panose="02010609060101010101" pitchFamily="49" charset="-122"/>
              <a:sym typeface="Arial" panose="020B0604020202020204" pitchFamily="34" charset="0"/>
            </a:endParaRPr>
          </a:p>
          <a:p>
            <a:pPr>
              <a:lnSpc>
                <a:spcPct val="80000"/>
              </a:lnSpc>
            </a:pPr>
            <a:r>
              <a:rPr lang="zh-CN" altLang="en-US" sz="3600" b="1" dirty="0">
                <a:latin typeface="楷体" panose="02010609060101010101" pitchFamily="49" charset="-122"/>
                <a:ea typeface="楷体" panose="02010609060101010101" pitchFamily="49" charset="-122"/>
                <a:sym typeface="Arial" panose="020B0604020202020204" pitchFamily="34" charset="0"/>
              </a:rPr>
              <a:t> 单位在新旧制度转换时，应当将2018年12月31日按照新制度规定确认的预计负债记入新账。</a:t>
            </a:r>
            <a:endParaRPr lang="zh-CN" altLang="en-US" sz="3600" b="1" dirty="0">
              <a:latin typeface="楷体" panose="02010609060101010101" pitchFamily="49" charset="-122"/>
              <a:ea typeface="楷体" panose="02010609060101010101" pitchFamily="49" charset="-122"/>
              <a:sym typeface="Arial" panose="020B0604020202020204" pitchFamily="34" charset="0"/>
            </a:endParaRPr>
          </a:p>
          <a:p>
            <a:pPr>
              <a:lnSpc>
                <a:spcPct val="80000"/>
              </a:lnSpc>
            </a:pPr>
            <a:r>
              <a:rPr lang="zh-CN" altLang="en-US" sz="3600" b="1" dirty="0">
                <a:latin typeface="楷体" panose="02010609060101010101" pitchFamily="49" charset="-122"/>
                <a:ea typeface="楷体" panose="02010609060101010101" pitchFamily="49" charset="-122"/>
                <a:sym typeface="Arial" panose="020B0604020202020204" pitchFamily="34" charset="0"/>
              </a:rPr>
              <a:t>登记新账时，按照确定的预计负债金额，借记“累计盈余”科目，贷记“预计负债”科目。</a:t>
            </a:r>
            <a:endParaRPr lang="zh-CN" altLang="en-US" sz="3600" b="1" dirty="0">
              <a:latin typeface="楷体" panose="02010609060101010101" pitchFamily="49" charset="-122"/>
              <a:ea typeface="楷体" panose="02010609060101010101" pitchFamily="49" charset="-122"/>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占位符 68609"/>
          <p:cNvSpPr>
            <a:spLocks noGrp="1"/>
          </p:cNvSpPr>
          <p:nvPr>
            <p:ph idx="1"/>
          </p:nvPr>
        </p:nvSpPr>
        <p:spPr>
          <a:xfrm>
            <a:off x="396875" y="620713"/>
            <a:ext cx="8639175" cy="5507037"/>
          </a:xfrm>
        </p:spPr>
        <p:txBody>
          <a:bodyPr anchor="t"/>
          <a:p>
            <a:pPr>
              <a:lnSpc>
                <a:spcPct val="80000"/>
              </a:lnSpc>
            </a:pPr>
            <a:r>
              <a:rPr lang="zh-CN" altLang="en-US" sz="3200" b="1" dirty="0">
                <a:latin typeface="楷体" panose="02010609060101010101" pitchFamily="49" charset="-122"/>
                <a:ea typeface="楷体" panose="02010609060101010101" pitchFamily="49" charset="-122"/>
                <a:sym typeface="Arial" panose="020B0604020202020204" pitchFamily="34" charset="0"/>
              </a:rPr>
              <a:t>（六）应付质量保证金</a:t>
            </a:r>
            <a:endParaRPr lang="zh-CN" altLang="en-US" sz="3200" b="1" dirty="0">
              <a:latin typeface="楷体" panose="02010609060101010101" pitchFamily="49" charset="-122"/>
              <a:ea typeface="楷体" panose="02010609060101010101" pitchFamily="49" charset="-122"/>
              <a:sym typeface="Arial" panose="020B0604020202020204" pitchFamily="34" charset="0"/>
            </a:endParaRPr>
          </a:p>
          <a:p>
            <a:pPr>
              <a:lnSpc>
                <a:spcPct val="80000"/>
              </a:lnSpc>
            </a:pPr>
            <a:r>
              <a:rPr lang="zh-CN" altLang="en-US" sz="3200" b="1" dirty="0">
                <a:latin typeface="楷体" panose="02010609060101010101" pitchFamily="49" charset="-122"/>
                <a:ea typeface="楷体" panose="02010609060101010101" pitchFamily="49" charset="-122"/>
                <a:sym typeface="Arial" panose="020B0604020202020204" pitchFamily="34" charset="0"/>
              </a:rPr>
              <a:t> 单位在新旧制度转换时，应当将2018年12月31日前未入账的应付质量保证金按照新制度规定记入新账。</a:t>
            </a:r>
            <a:endParaRPr lang="zh-CN" altLang="en-US" sz="3200" b="1" dirty="0">
              <a:latin typeface="楷体" panose="02010609060101010101" pitchFamily="49" charset="-122"/>
              <a:ea typeface="楷体" panose="02010609060101010101" pitchFamily="49" charset="-122"/>
              <a:sym typeface="Arial" panose="020B0604020202020204" pitchFamily="34" charset="0"/>
            </a:endParaRPr>
          </a:p>
          <a:p>
            <a:pPr>
              <a:lnSpc>
                <a:spcPct val="80000"/>
              </a:lnSpc>
            </a:pPr>
            <a:r>
              <a:rPr lang="zh-CN" altLang="en-US" sz="3200" b="1" dirty="0">
                <a:latin typeface="楷体" panose="02010609060101010101" pitchFamily="49" charset="-122"/>
                <a:ea typeface="楷体" panose="02010609060101010101" pitchFamily="49" charset="-122"/>
                <a:sym typeface="Arial" panose="020B0604020202020204" pitchFamily="34" charset="0"/>
              </a:rPr>
              <a:t>登记新账时，按照确定未入账的应付质量保证金金额，借记“累计盈余”科目，贷记“其他应付款”科目[扣留期在1年以内（含1年）]、“长期应付款”科目[扣留期超过1年]。</a:t>
            </a:r>
            <a:endParaRPr lang="zh-CN" altLang="en-US" sz="3200" b="1" dirty="0">
              <a:latin typeface="楷体" panose="02010609060101010101" pitchFamily="49" charset="-122"/>
              <a:ea typeface="楷体" panose="02010609060101010101" pitchFamily="49" charset="-122"/>
              <a:sym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占位符 69633"/>
          <p:cNvSpPr>
            <a:spLocks noGrp="1"/>
          </p:cNvSpPr>
          <p:nvPr>
            <p:ph idx="1"/>
          </p:nvPr>
        </p:nvSpPr>
        <p:spPr>
          <a:xfrm>
            <a:off x="468313" y="838200"/>
            <a:ext cx="8218487" cy="5289550"/>
          </a:xfrm>
        </p:spPr>
        <p:txBody>
          <a:bodyPr anchor="t"/>
          <a:p>
            <a:pPr algn="ctr">
              <a:lnSpc>
                <a:spcPct val="80000"/>
              </a:lnSpc>
            </a:pPr>
            <a:r>
              <a:rPr lang="zh-CN" altLang="en-US" sz="4400" b="1" dirty="0">
                <a:sym typeface="Arial" panose="020B0604020202020204" pitchFamily="34" charset="0"/>
              </a:rPr>
              <a:t>特别注意</a:t>
            </a:r>
            <a:endParaRPr lang="zh-CN" altLang="en-US" sz="4400" b="1" dirty="0">
              <a:sym typeface="Arial" panose="020B0604020202020204" pitchFamily="34" charset="0"/>
            </a:endParaRPr>
          </a:p>
          <a:p>
            <a:pPr>
              <a:lnSpc>
                <a:spcPct val="80000"/>
              </a:lnSpc>
            </a:pPr>
            <a:r>
              <a:rPr lang="zh-CN" altLang="en-US" sz="3600" b="1" dirty="0">
                <a:latin typeface="楷体" panose="02010609060101010101" pitchFamily="49" charset="-122"/>
                <a:ea typeface="楷体" panose="02010609060101010101" pitchFamily="49" charset="-122"/>
                <a:sym typeface="Arial" panose="020B0604020202020204" pitchFamily="34" charset="0"/>
              </a:rPr>
              <a:t>单位存在2018年12月31日前未入账的其他事项的，应当比照本规定登记新账的相应科目。</a:t>
            </a:r>
            <a:endParaRPr lang="zh-CN" altLang="en-US" sz="3600" b="1" dirty="0">
              <a:latin typeface="楷体" panose="02010609060101010101" pitchFamily="49" charset="-122"/>
              <a:ea typeface="楷体" panose="02010609060101010101" pitchFamily="49" charset="-122"/>
              <a:sym typeface="Arial" panose="020B0604020202020204" pitchFamily="34" charset="0"/>
            </a:endParaRPr>
          </a:p>
          <a:p>
            <a:pPr>
              <a:lnSpc>
                <a:spcPct val="80000"/>
              </a:lnSpc>
            </a:pPr>
            <a:r>
              <a:rPr lang="zh-CN" altLang="en-US" sz="3600" b="1" dirty="0">
                <a:latin typeface="楷体" panose="02010609060101010101" pitchFamily="49" charset="-122"/>
                <a:ea typeface="楷体" panose="02010609060101010101" pitchFamily="49" charset="-122"/>
                <a:sym typeface="Arial" panose="020B0604020202020204" pitchFamily="34" charset="0"/>
              </a:rPr>
              <a:t>单位对新账的财务会计科目补记未入账事项时，</a:t>
            </a:r>
            <a:r>
              <a:rPr lang="zh-CN" altLang="en-US" sz="3600" b="1" dirty="0">
                <a:solidFill>
                  <a:srgbClr val="FF0000"/>
                </a:solidFill>
                <a:latin typeface="楷体" panose="02010609060101010101" pitchFamily="49" charset="-122"/>
                <a:ea typeface="楷体" panose="02010609060101010101" pitchFamily="49" charset="-122"/>
                <a:sym typeface="Arial" panose="020B0604020202020204" pitchFamily="34" charset="0"/>
              </a:rPr>
              <a:t>应当编制记账凭证，并将补充登记事项的确认依据作为原始凭证</a:t>
            </a:r>
            <a:r>
              <a:rPr lang="zh-CN" altLang="en-US" sz="3600" b="1" dirty="0">
                <a:latin typeface="楷体" panose="02010609060101010101" pitchFamily="49" charset="-122"/>
                <a:ea typeface="楷体" panose="02010609060101010101" pitchFamily="49" charset="-122"/>
                <a:sym typeface="Arial" panose="020B0604020202020204" pitchFamily="34" charset="0"/>
              </a:rPr>
              <a:t>。</a:t>
            </a:r>
            <a:endParaRPr lang="zh-CN" altLang="en-US" sz="3600" b="1" dirty="0">
              <a:latin typeface="楷体" panose="02010609060101010101" pitchFamily="49" charset="-122"/>
              <a:ea typeface="楷体" panose="02010609060101010101" pitchFamily="49" charset="-122"/>
              <a:sym typeface="Arial" panose="020B0604020202020204" pitchFamily="34" charset="0"/>
            </a:endParaRPr>
          </a:p>
          <a:p>
            <a:pPr>
              <a:lnSpc>
                <a:spcPct val="80000"/>
              </a:lnSpc>
            </a:pPr>
            <a:endParaRPr lang="zh-CN" altLang="en-US" sz="3600" b="1" dirty="0">
              <a:latin typeface="楷体" panose="02010609060101010101" pitchFamily="49" charset="-122"/>
              <a:ea typeface="楷体" panose="02010609060101010101" pitchFamily="49" charset="-122"/>
              <a:sym typeface="Arial" panose="020B0604020202020204" pitchFamily="34" charset="0"/>
            </a:endParaRPr>
          </a:p>
          <a:p>
            <a:pPr>
              <a:lnSpc>
                <a:spcPct val="80000"/>
              </a:lnSpc>
            </a:pPr>
            <a:endParaRPr lang="zh-CN" altLang="en-US" sz="1400" dirty="0">
              <a:latin typeface="楷体" panose="02010609060101010101" pitchFamily="49" charset="-122"/>
              <a:ea typeface="楷体" panose="02010609060101010101" pitchFamily="49" charset="-122"/>
            </a:endParaRPr>
          </a:p>
          <a:p>
            <a:pPr>
              <a:lnSpc>
                <a:spcPct val="80000"/>
              </a:lnSpc>
            </a:pPr>
            <a:endParaRPr lang="zh-CN" altLang="en-US" sz="1400" dirty="0"/>
          </a:p>
          <a:p>
            <a:pPr>
              <a:lnSpc>
                <a:spcPct val="80000"/>
              </a:lnSpc>
            </a:pPr>
            <a:endParaRPr lang="zh-CN" altLang="en-US" sz="1400" dirty="0"/>
          </a:p>
          <a:p>
            <a:pPr>
              <a:lnSpc>
                <a:spcPct val="80000"/>
              </a:lnSpc>
            </a:pPr>
            <a:endParaRPr lang="zh-CN" altLang="en-US" sz="1400" dirty="0"/>
          </a:p>
          <a:p>
            <a:pPr>
              <a:lnSpc>
                <a:spcPct val="80000"/>
              </a:lnSpc>
            </a:pPr>
            <a:endParaRPr lang="zh-CN" alt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10243"/>
          <p:cNvSpPr>
            <a:spLocks noGrp="1"/>
          </p:cNvSpPr>
          <p:nvPr>
            <p:ph type="title"/>
          </p:nvPr>
        </p:nvSpPr>
        <p:spPr/>
        <p:txBody>
          <a:bodyPr anchor="ctr"/>
          <a:p>
            <a:r>
              <a:rPr lang="zh-CN" altLang="en-US" sz="3200" b="1" dirty="0">
                <a:ea typeface="黑体" panose="02010609060101010101" pitchFamily="49" charset="-122"/>
              </a:rPr>
              <a:t>（三）按照新制度的会计核算基础进行调整</a:t>
            </a:r>
            <a:endParaRPr lang="zh-CN" altLang="en-US" sz="3200" b="1" dirty="0">
              <a:ea typeface="黑体" panose="02010609060101010101" pitchFamily="49" charset="-122"/>
            </a:endParaRPr>
          </a:p>
        </p:txBody>
      </p:sp>
      <p:sp>
        <p:nvSpPr>
          <p:cNvPr id="43010" name="文本占位符 10245"/>
          <p:cNvSpPr>
            <a:spLocks noGrp="1"/>
          </p:cNvSpPr>
          <p:nvPr>
            <p:ph sz="half" idx="2"/>
          </p:nvPr>
        </p:nvSpPr>
        <p:spPr>
          <a:xfrm>
            <a:off x="590550" y="1663700"/>
            <a:ext cx="8096250" cy="4740275"/>
          </a:xfrm>
        </p:spPr>
        <p:txBody>
          <a:bodyPr anchor="t"/>
          <a:p>
            <a:r>
              <a:rPr lang="zh-CN" altLang="en-US" sz="2800" b="1">
                <a:latin typeface="楷体" panose="02010609060101010101" pitchFamily="49" charset="-122"/>
                <a:ea typeface="楷体" panose="02010609060101010101" pitchFamily="49" charset="-122"/>
                <a:sym typeface="宋体" panose="02010600030101010101" pitchFamily="2" charset="-122"/>
              </a:rPr>
              <a:t>事业单位应对新账的相关财务会计科目余额按照新制度规定的会计核算基础</a:t>
            </a:r>
            <a:r>
              <a:rPr lang="en-US" altLang="zh-CN" sz="2800" b="1">
                <a:latin typeface="楷体" panose="02010609060101010101" pitchFamily="49" charset="-122"/>
                <a:ea typeface="楷体" panose="02010609060101010101" pitchFamily="49" charset="-122"/>
                <a:sym typeface="宋体" panose="02010600030101010101" pitchFamily="2" charset="-122"/>
              </a:rPr>
              <a:t>——</a:t>
            </a:r>
            <a:r>
              <a:rPr lang="zh-CN" altLang="en-US" sz="2800" b="1">
                <a:solidFill>
                  <a:srgbClr val="FF0000"/>
                </a:solidFill>
                <a:latin typeface="楷体" panose="02010609060101010101" pitchFamily="49" charset="-122"/>
                <a:ea typeface="楷体" panose="02010609060101010101" pitchFamily="49" charset="-122"/>
                <a:sym typeface="宋体" panose="02010600030101010101" pitchFamily="2" charset="-122"/>
              </a:rPr>
              <a:t>权责发生制</a:t>
            </a:r>
            <a:r>
              <a:rPr lang="zh-CN" altLang="en-US" sz="2800" b="1">
                <a:latin typeface="楷体" panose="02010609060101010101" pitchFamily="49" charset="-122"/>
                <a:ea typeface="楷体" panose="02010609060101010101" pitchFamily="49" charset="-122"/>
                <a:sym typeface="宋体" panose="02010600030101010101" pitchFamily="2" charset="-122"/>
              </a:rPr>
              <a:t>进行调整。</a:t>
            </a:r>
            <a:endParaRPr lang="zh-CN" altLang="en-US" sz="2800" b="1">
              <a:latin typeface="楷体" panose="02010609060101010101" pitchFamily="49" charset="-122"/>
              <a:ea typeface="楷体" panose="02010609060101010101" pitchFamily="49" charset="-122"/>
              <a:sym typeface="宋体" panose="02010600030101010101" pitchFamily="2" charset="-122"/>
            </a:endParaRPr>
          </a:p>
          <a:p>
            <a:r>
              <a:rPr lang="zh-CN" altLang="en-US" sz="2800" b="1">
                <a:latin typeface="楷体" panose="02010609060101010101" pitchFamily="49" charset="-122"/>
                <a:ea typeface="楷体" panose="02010609060101010101" pitchFamily="49" charset="-122"/>
                <a:sym typeface="宋体" panose="02010600030101010101" pitchFamily="2" charset="-122"/>
              </a:rPr>
              <a:t>1.计提坏账准备</a:t>
            </a:r>
            <a:endParaRPr lang="zh-CN" altLang="en-US" sz="2800" b="1">
              <a:latin typeface="楷体" panose="02010609060101010101" pitchFamily="49" charset="-122"/>
              <a:ea typeface="楷体" panose="02010609060101010101" pitchFamily="49" charset="-122"/>
              <a:sym typeface="宋体" panose="02010600030101010101" pitchFamily="2" charset="-122"/>
            </a:endParaRPr>
          </a:p>
          <a:p>
            <a:r>
              <a:rPr lang="zh-CN" altLang="en-US" sz="2800" b="1">
                <a:latin typeface="楷体" panose="02010609060101010101" pitchFamily="49" charset="-122"/>
                <a:ea typeface="楷体" panose="02010609060101010101" pitchFamily="49" charset="-122"/>
                <a:sym typeface="宋体" panose="02010600030101010101" pitchFamily="2" charset="-122"/>
              </a:rPr>
              <a:t>新制度要求对单位收回后无需上缴财政的应收账款和其他应收款提取坏账准备。</a:t>
            </a:r>
            <a:endParaRPr lang="zh-CN" altLang="en-US" sz="2800" b="1">
              <a:latin typeface="楷体" panose="02010609060101010101" pitchFamily="49" charset="-122"/>
              <a:ea typeface="楷体" panose="02010609060101010101" pitchFamily="49" charset="-122"/>
              <a:sym typeface="宋体" panose="02010600030101010101" pitchFamily="2" charset="-122"/>
            </a:endParaRPr>
          </a:p>
          <a:p>
            <a:r>
              <a:rPr lang="zh-CN" altLang="en-US" sz="2800" b="1">
                <a:latin typeface="楷体" panose="02010609060101010101" pitchFamily="49" charset="-122"/>
                <a:ea typeface="楷体" panose="02010609060101010101" pitchFamily="49" charset="-122"/>
                <a:sym typeface="宋体" panose="02010600030101010101" pitchFamily="2" charset="-122"/>
              </a:rPr>
              <a:t>在新旧制度转换时，单位应当按照2018年12月31日无需上缴财政的应收账款和其他应收款的余额计算应计提的坏账准备金额，借记“累计盈余”科目，贷记“坏账准备”科目。</a:t>
            </a:r>
            <a:endParaRPr lang="zh-CN" altLang="en-US" sz="2800" b="1">
              <a:latin typeface="楷体" panose="02010609060101010101" pitchFamily="49" charset="-122"/>
              <a:ea typeface="楷体" panose="02010609060101010101" pitchFamily="49" charset="-122"/>
              <a:sym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071563"/>
            <a:ext cx="8229600" cy="4714875"/>
          </a:xfrm>
        </p:spPr>
        <p:txBody>
          <a:bodyPr/>
          <a:p>
            <a:pPr fontAlgn="base"/>
            <a:r>
              <a:rPr lang="zh-CN" altLang="en-US" sz="28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2.按照权益法调整长期股权投资账面余额</a:t>
            </a:r>
            <a:endParaRPr lang="zh-CN" altLang="en-US" sz="28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fontAlgn="base"/>
            <a:r>
              <a:rPr lang="zh-CN" altLang="en-US" sz="28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对按照新制度规定应当采用权益法核算的长期股权投资，在新旧制度转换时，单位应当在“长期股权投资”科目下设置“新旧制度转换调整”明细科目，依据被投资单位2018年12月31日财务报表的所有者权益账面余额，以及单位持有被投资单位的股权比例，计算应享有或应分担的被投资单位所有者权益的份额，调整长期股权投资的账面余额，借记或贷记“长期股权投资——新旧制度转换调整”科目，贷记或借记“累计盈余”科目。</a:t>
            </a:r>
            <a:endParaRPr lang="zh-CN" altLang="en-US" sz="28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26720" y="713105"/>
            <a:ext cx="8014335" cy="5262245"/>
          </a:xfrm>
          <a:prstGeom prst="rect">
            <a:avLst/>
          </a:prstGeom>
          <a:noFill/>
          <a:ln w="9525">
            <a:noFill/>
          </a:ln>
        </p:spPr>
        <p:txBody>
          <a:bodyPr wrap="square">
            <a:spAutoFit/>
          </a:bodyPr>
          <a:p>
            <a:pPr algn="l"/>
            <a:r>
              <a:rPr lang="zh-CN" sz="2800" b="1">
                <a:latin typeface="Calibri" panose="020F0502020204030204" charset="0"/>
                <a:ea typeface="宋体" panose="02010600030101010101" pitchFamily="2" charset="-122"/>
              </a:rPr>
              <a:t>财政部《关于贯彻实施政府会计准则制度的通知》财会〔2018〕21号文件要求：</a:t>
            </a:r>
            <a:r>
              <a:rPr lang="zh-CN" altLang="en-US" sz="2800" b="1">
                <a:solidFill>
                  <a:srgbClr val="FF0000"/>
                </a:solidFill>
              </a:rPr>
              <a:t>扎实做好新旧制度衔接。</a:t>
            </a:r>
            <a:endParaRPr lang="zh-CN" altLang="en-US" sz="2800" b="1">
              <a:solidFill>
                <a:srgbClr val="FF0000"/>
              </a:solidFill>
            </a:endParaRPr>
          </a:p>
          <a:p>
            <a:pPr algn="l"/>
            <a:r>
              <a:rPr lang="zh-CN" altLang="en-US" sz="2800" b="1"/>
              <a:t>　　各部门、各单位应当在2016年资产清查核实的基础上，根据政府会计准则制度的要求做好</a:t>
            </a:r>
            <a:r>
              <a:rPr lang="en-US" altLang="zh-CN" sz="2800" b="1"/>
              <a:t>5</a:t>
            </a:r>
            <a:r>
              <a:rPr lang="zh-CN" altLang="en-US" sz="2800" b="1"/>
              <a:t>项工作：</a:t>
            </a:r>
            <a:endParaRPr lang="zh-CN" altLang="en-US" sz="2800" b="1"/>
          </a:p>
          <a:p>
            <a:pPr algn="l"/>
            <a:r>
              <a:rPr lang="en-US" altLang="zh-CN" sz="2800" b="1">
                <a:latin typeface="楷体" panose="02010609060101010101" pitchFamily="49" charset="-122"/>
                <a:ea typeface="楷体" panose="02010609060101010101" pitchFamily="49" charset="-122"/>
                <a:cs typeface="楷体" panose="02010609060101010101" pitchFamily="49" charset="-122"/>
              </a:rPr>
              <a:t>1</a:t>
            </a:r>
            <a:r>
              <a:rPr lang="zh-CN" altLang="en-US"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进一步清理核实和归类统计固定资产、无形资产、库存物品、对外投资等资产数据</a:t>
            </a:r>
            <a:r>
              <a:rPr lang="zh-CN" altLang="en-US" sz="2800" b="1">
                <a:latin typeface="楷体" panose="02010609060101010101" pitchFamily="49" charset="-122"/>
                <a:ea typeface="楷体" panose="02010609060101010101" pitchFamily="49" charset="-122"/>
                <a:cs typeface="楷体" panose="02010609060101010101" pitchFamily="49" charset="-122"/>
              </a:rPr>
              <a:t>，为准确计提折旧、摊销费用、确定权益等提供基础信息；</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a:p>
            <a:pPr algn="l"/>
            <a:r>
              <a:rPr lang="en-US" altLang="zh-CN" sz="2800" b="1">
                <a:latin typeface="楷体" panose="02010609060101010101" pitchFamily="49" charset="-122"/>
                <a:ea typeface="楷体" panose="02010609060101010101" pitchFamily="49" charset="-122"/>
                <a:cs typeface="楷体" panose="02010609060101010101" pitchFamily="49" charset="-122"/>
              </a:rPr>
              <a:t>2</a:t>
            </a:r>
            <a:r>
              <a:rPr lang="zh-CN" altLang="en-US"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rPr>
              <a:t>进一步规范和加强往来款项的管理，全面开展往来款项专项清理和账龄分析，</a:t>
            </a:r>
            <a:r>
              <a:rPr lang="zh-CN" altLang="en-US" sz="2800" b="1">
                <a:latin typeface="楷体" panose="02010609060101010101" pitchFamily="49" charset="-122"/>
                <a:ea typeface="楷体" panose="02010609060101010101" pitchFamily="49" charset="-122"/>
                <a:cs typeface="楷体" panose="02010609060101010101" pitchFamily="49" charset="-122"/>
              </a:rPr>
              <a:t>做好坏账准备计提的相关工作；</a:t>
            </a:r>
            <a:endParaRPr lang="zh-CN" altLang="en-US" sz="28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占位符 12290"/>
          <p:cNvSpPr>
            <a:spLocks noGrp="1"/>
          </p:cNvSpPr>
          <p:nvPr>
            <p:ph idx="1"/>
          </p:nvPr>
        </p:nvSpPr>
        <p:spPr>
          <a:xfrm>
            <a:off x="468313" y="890588"/>
            <a:ext cx="8218487" cy="5738812"/>
          </a:xfrm>
        </p:spPr>
        <p:txBody>
          <a:bodyPr anchor="t"/>
          <a:p>
            <a:pPr>
              <a:buNone/>
            </a:pPr>
            <a:r>
              <a:rPr lang="zh-CN" altLang="en-US" sz="3600" b="1" dirty="0">
                <a:latin typeface="楷体" panose="02010609060101010101" pitchFamily="49" charset="-122"/>
                <a:ea typeface="楷体" panose="02010609060101010101" pitchFamily="49" charset="-122"/>
              </a:rPr>
              <a:t>3.确认长期债券投资期末应收利息</a:t>
            </a:r>
            <a:endParaRPr lang="zh-CN" altLang="en-US" sz="3600" b="1" dirty="0">
              <a:latin typeface="楷体" panose="02010609060101010101" pitchFamily="49" charset="-122"/>
              <a:ea typeface="楷体" panose="02010609060101010101" pitchFamily="49" charset="-122"/>
            </a:endParaRPr>
          </a:p>
          <a:p>
            <a:pPr>
              <a:buNone/>
            </a:pPr>
            <a:r>
              <a:rPr lang="zh-CN" altLang="en-US" sz="3600" b="1" dirty="0">
                <a:latin typeface="楷体" panose="02010609060101010101" pitchFamily="49" charset="-122"/>
                <a:ea typeface="楷体" panose="02010609060101010101" pitchFamily="49" charset="-122"/>
              </a:rPr>
              <a:t>单位应当按照新制度规定于2019年1月1日补记长期债券投资应收利息，按照长期债券投资的应收利息金额，借记“长期债券投资”科目［到期一次还本付息］或“应收利息”科目［分期付息、到期还本］，贷记“累计盈余”科目。</a:t>
            </a:r>
            <a:endParaRPr lang="zh-CN" altLang="en-US" sz="3600" b="1" dirty="0">
              <a:latin typeface="楷体" panose="02010609060101010101" pitchFamily="49" charset="-122"/>
              <a:ea typeface="楷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文本占位符 13314"/>
          <p:cNvSpPr>
            <a:spLocks noGrp="1"/>
          </p:cNvSpPr>
          <p:nvPr>
            <p:ph idx="1"/>
          </p:nvPr>
        </p:nvSpPr>
        <p:spPr>
          <a:xfrm>
            <a:off x="233363" y="425450"/>
            <a:ext cx="8650287" cy="6189663"/>
          </a:xfrm>
        </p:spPr>
        <p:txBody>
          <a:bodyPr anchor="t"/>
          <a:p>
            <a:pPr>
              <a:buNone/>
            </a:pPr>
            <a:r>
              <a:rPr lang="zh-CN" altLang="zh-CN" sz="2800" b="1" dirty="0">
                <a:latin typeface="楷体" panose="02010609060101010101" pitchFamily="49" charset="-122"/>
                <a:ea typeface="楷体" panose="02010609060101010101" pitchFamily="49" charset="-122"/>
              </a:rPr>
              <a:t>4.补提折旧</a:t>
            </a:r>
            <a:endParaRPr lang="zh-CN" altLang="zh-CN" sz="2800" b="1" dirty="0">
              <a:latin typeface="楷体" panose="02010609060101010101" pitchFamily="49" charset="-122"/>
              <a:ea typeface="楷体" panose="02010609060101010101" pitchFamily="49" charset="-122"/>
            </a:endParaRPr>
          </a:p>
          <a:p>
            <a:pPr>
              <a:buNone/>
            </a:pPr>
            <a:r>
              <a:rPr lang="zh-CN" altLang="zh-CN" sz="2800" b="1" dirty="0">
                <a:latin typeface="楷体" panose="02010609060101010101" pitchFamily="49" charset="-122"/>
                <a:ea typeface="楷体" panose="02010609060101010101" pitchFamily="49" charset="-122"/>
              </a:rPr>
              <a:t>单位在原账中尚未计提固定资产折旧的，应当全面核查截至2018年12月31日的固定资产的预计使用年限、已使用年限、尚可使用年限等，并于2019年1月1日对尚未计提折旧的固定资产补提折旧，按照应计提的折旧金额，借记“累计盈余”科目，贷记“固定资产累计折旧”科目。</a:t>
            </a:r>
            <a:endParaRPr lang="zh-CN" altLang="zh-CN" sz="2800" b="1" dirty="0">
              <a:latin typeface="楷体" panose="02010609060101010101" pitchFamily="49" charset="-122"/>
              <a:ea typeface="楷体" panose="02010609060101010101" pitchFamily="49" charset="-122"/>
            </a:endParaRPr>
          </a:p>
          <a:p>
            <a:pPr>
              <a:buNone/>
            </a:pPr>
            <a:r>
              <a:rPr lang="zh-CN" altLang="zh-CN" sz="2800" b="1" dirty="0">
                <a:latin typeface="楷体" panose="02010609060101010101" pitchFamily="49" charset="-122"/>
                <a:ea typeface="楷体" panose="02010609060101010101" pitchFamily="49" charset="-122"/>
              </a:rPr>
              <a:t>单位在原账的“固定资产”科目中核算了按照新制度规定应当记入“公共基础设施”、“保障性住房”科目内容的，应当比照前款规定补提公共基础设施折旧（摊销）、保障性住房折旧，按照应计提的折旧（摊销）金额，借记“累计盈余”科目，贷记“公共基础设施累计折旧（摊销）”、“保障性住房累计折旧”科目。</a:t>
            </a:r>
            <a:endParaRPr lang="zh-CN" altLang="zh-CN" sz="2800" b="1" dirty="0">
              <a:latin typeface="楷体" panose="02010609060101010101" pitchFamily="49" charset="-122"/>
              <a:ea typeface="楷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文本占位符 14338"/>
          <p:cNvSpPr>
            <a:spLocks noGrp="1"/>
          </p:cNvSpPr>
          <p:nvPr>
            <p:ph idx="1"/>
          </p:nvPr>
        </p:nvSpPr>
        <p:spPr>
          <a:xfrm>
            <a:off x="457200" y="854075"/>
            <a:ext cx="8229600" cy="5273675"/>
          </a:xfrm>
        </p:spPr>
        <p:txBody>
          <a:bodyPr anchor="t"/>
          <a:p>
            <a:pPr>
              <a:lnSpc>
                <a:spcPct val="90000"/>
              </a:lnSpc>
              <a:buNone/>
            </a:pPr>
            <a:r>
              <a:rPr lang="zh-CN" altLang="zh-CN" sz="3600" b="1" dirty="0">
                <a:latin typeface="楷体" panose="02010609060101010101" pitchFamily="49" charset="-122"/>
                <a:ea typeface="楷体" panose="02010609060101010101" pitchFamily="49" charset="-122"/>
              </a:rPr>
              <a:t>5.补提摊销</a:t>
            </a:r>
            <a:endParaRPr lang="zh-CN" altLang="zh-CN" sz="3600" b="1" dirty="0">
              <a:latin typeface="楷体" panose="02010609060101010101" pitchFamily="49" charset="-122"/>
              <a:ea typeface="楷体" panose="02010609060101010101" pitchFamily="49" charset="-122"/>
            </a:endParaRPr>
          </a:p>
          <a:p>
            <a:pPr>
              <a:lnSpc>
                <a:spcPct val="90000"/>
              </a:lnSpc>
              <a:buNone/>
            </a:pPr>
            <a:r>
              <a:rPr lang="zh-CN" altLang="zh-CN" sz="3600" b="1" dirty="0">
                <a:latin typeface="楷体" panose="02010609060101010101" pitchFamily="49" charset="-122"/>
                <a:ea typeface="楷体" panose="02010609060101010101" pitchFamily="49" charset="-122"/>
              </a:rPr>
              <a:t>单位在原账中尚未计提无形资产摊销的，应当全面核查截至2018年12月31日无形资产的预计使用年限、已使用年限、尚可使用年限等，并于2019年1月1日对前期尚未计提摊销的无形资产补提摊销，按照应计提的摊销金额，借记“累计盈余”科目，贷记“无形资产累计摊销”科目。</a:t>
            </a:r>
            <a:endParaRPr lang="zh-CN" altLang="zh-CN" sz="3600" b="1" dirty="0">
              <a:latin typeface="楷体" panose="02010609060101010101" pitchFamily="49" charset="-122"/>
              <a:ea typeface="楷体"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占位符 15362"/>
          <p:cNvSpPr>
            <a:spLocks noGrp="1"/>
          </p:cNvSpPr>
          <p:nvPr>
            <p:ph idx="1"/>
          </p:nvPr>
        </p:nvSpPr>
        <p:spPr>
          <a:xfrm>
            <a:off x="457200" y="766763"/>
            <a:ext cx="8229600" cy="5360987"/>
          </a:xfrm>
        </p:spPr>
        <p:txBody>
          <a:bodyPr anchor="t"/>
          <a:p>
            <a:pPr>
              <a:buNone/>
            </a:pPr>
            <a:r>
              <a:rPr lang="zh-CN" altLang="en-US" sz="2800" b="1" dirty="0">
                <a:latin typeface="楷体" panose="02010609060101010101" pitchFamily="49" charset="-122"/>
                <a:ea typeface="楷体" panose="02010609060101010101" pitchFamily="49" charset="-122"/>
              </a:rPr>
              <a:t>6.确认长期借款期末应付利息</a:t>
            </a:r>
            <a:endParaRPr lang="zh-CN" altLang="en-US" sz="2800" b="1" dirty="0">
              <a:latin typeface="楷体" panose="02010609060101010101" pitchFamily="49" charset="-122"/>
              <a:ea typeface="楷体" panose="02010609060101010101" pitchFamily="49" charset="-122"/>
            </a:endParaRPr>
          </a:p>
          <a:p>
            <a:pPr>
              <a:buNone/>
            </a:pPr>
            <a:r>
              <a:rPr lang="zh-CN" altLang="en-US" sz="2800" b="1" dirty="0">
                <a:latin typeface="楷体" panose="02010609060101010101" pitchFamily="49" charset="-122"/>
                <a:ea typeface="楷体" panose="02010609060101010101" pitchFamily="49" charset="-122"/>
              </a:rPr>
              <a:t>单位应当按照新制度规定于2019年1月1日补记长期借款的应付利息金额，对其中资本化的部分，借记“在建工程”科目，对其中费用化的部分，借记“累计盈余”科目，按照全部长期借款应付利息金额，贷记“长期借款”科目［到期一次还本付息］或“应付利息”科目［分期付息、到期还本］。</a:t>
            </a:r>
            <a:endParaRPr lang="zh-CN" altLang="en-US" sz="2800" b="1" dirty="0">
              <a:latin typeface="楷体" panose="02010609060101010101" pitchFamily="49" charset="-122"/>
              <a:ea typeface="楷体" panose="02010609060101010101" pitchFamily="49" charset="-122"/>
            </a:endParaRPr>
          </a:p>
          <a:p>
            <a:pPr>
              <a:buNone/>
            </a:pPr>
            <a:r>
              <a:rPr lang="zh-CN" altLang="en-US" sz="2800" b="1" dirty="0">
                <a:latin typeface="楷体" panose="02010609060101010101" pitchFamily="49" charset="-122"/>
                <a:ea typeface="楷体" panose="02010609060101010101" pitchFamily="49" charset="-122"/>
              </a:rPr>
              <a:t>单位对新账的财务会计科目期初余额进行调整时，应当编制记账凭证，并将调整事项的确认依据作为原始凭证。</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标题 17409"/>
          <p:cNvSpPr>
            <a:spLocks noGrp="1"/>
          </p:cNvSpPr>
          <p:nvPr>
            <p:ph type="title"/>
          </p:nvPr>
        </p:nvSpPr>
        <p:spPr>
          <a:xfrm>
            <a:off x="457200" y="422275"/>
            <a:ext cx="8229600" cy="990600"/>
          </a:xfrm>
        </p:spPr>
        <p:txBody>
          <a:bodyPr anchor="ctr"/>
          <a:p>
            <a:pPr fontAlgn="base"/>
            <a:r>
              <a:rPr lang="zh-CN" sz="4400" b="1" strike="noStrike" noProof="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三、预算会计科目的新旧衔接</a:t>
            </a:r>
            <a:endParaRPr lang="zh-CN" altLang="en-US" sz="4400" b="1" strike="noStrike" noProof="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p:txBody>
      </p:sp>
      <p:sp>
        <p:nvSpPr>
          <p:cNvPr id="49154" name="文本占位符 17410"/>
          <p:cNvSpPr>
            <a:spLocks noGrp="1"/>
          </p:cNvSpPr>
          <p:nvPr>
            <p:ph idx="1"/>
          </p:nvPr>
        </p:nvSpPr>
        <p:spPr>
          <a:xfrm>
            <a:off x="193675" y="1266825"/>
            <a:ext cx="8493125" cy="5005388"/>
          </a:xfrm>
        </p:spPr>
        <p:txBody>
          <a:bodyPr anchor="t"/>
          <a:p>
            <a:pPr>
              <a:buNone/>
            </a:pPr>
            <a:r>
              <a:rPr lang="zh-CN" altLang="zh-CN" b="1" dirty="0"/>
              <a:t>（一）财政拨款结转结余科目及对应的资金结存科目余额</a:t>
            </a:r>
            <a:endParaRPr lang="zh-CN" altLang="zh-CN" b="1" dirty="0"/>
          </a:p>
          <a:p>
            <a:pPr>
              <a:buNone/>
            </a:pPr>
            <a:r>
              <a:rPr lang="zh-CN" altLang="zh-CN" sz="2000" b="1" dirty="0">
                <a:latin typeface="楷体" panose="02010609060101010101" pitchFamily="49" charset="-122"/>
                <a:ea typeface="楷体" panose="02010609060101010101" pitchFamily="49" charset="-122"/>
              </a:rPr>
              <a:t>新制度设置了“财政拨款结转”、“财政拨款结余”科目及对应的“资金结存”科目。</a:t>
            </a:r>
            <a:endParaRPr lang="zh-CN" altLang="zh-CN" sz="2000" b="1" dirty="0">
              <a:latin typeface="楷体" panose="02010609060101010101" pitchFamily="49" charset="-122"/>
              <a:ea typeface="楷体" panose="02010609060101010101" pitchFamily="49" charset="-122"/>
            </a:endParaRPr>
          </a:p>
          <a:p>
            <a:pPr>
              <a:buNone/>
            </a:pPr>
            <a:r>
              <a:rPr lang="zh-CN" altLang="zh-CN" sz="2000" b="1" dirty="0">
                <a:latin typeface="楷体" panose="02010609060101010101" pitchFamily="49" charset="-122"/>
                <a:ea typeface="楷体" panose="02010609060101010101" pitchFamily="49" charset="-122"/>
              </a:rPr>
              <a:t>在新旧制度转换时，单位应当对原账的“财政补助结转”科目余额进行逐项分析，加上各项结转转入的预算支出中已经计入预算支出尚未支付财政资金（如发生时列支的应付账款）的金额，减去已经支付财政资金尚未计入预算支出（如购入的存货、预付账款等）的金额，按照增减后的金额，登记新账的“财政拨款结转”科目及其明细科目贷方；按照原账“财政补助结余”科目余额，登记新账的“财政拨款结余”科目及其明细科目贷方。</a:t>
            </a:r>
            <a:endParaRPr lang="zh-CN" altLang="zh-CN" sz="2000" b="1" dirty="0">
              <a:latin typeface="楷体" panose="02010609060101010101" pitchFamily="49" charset="-122"/>
              <a:ea typeface="楷体" panose="02010609060101010101" pitchFamily="49" charset="-122"/>
            </a:endParaRPr>
          </a:p>
          <a:p>
            <a:pPr>
              <a:buNone/>
            </a:pPr>
            <a:r>
              <a:rPr lang="zh-CN" altLang="zh-CN" sz="2000" b="1" dirty="0">
                <a:latin typeface="楷体" panose="02010609060101010101" pitchFamily="49" charset="-122"/>
                <a:ea typeface="楷体" panose="02010609060101010101" pitchFamily="49" charset="-122"/>
              </a:rPr>
              <a:t>按照原账“财政应返还额度”科目余额登记新账的“资金结存——财政应返还额度”科目借方；按照新账的“财政拨款结转”和“财政拨款结余”科目贷方余额合计数，减去新账的“资金结存——财政应返还额度”科目借方余额后的差额，登记新账的“资金结存——货币资金”科目借方。</a:t>
            </a:r>
            <a:endParaRPr lang="zh-CN" altLang="zh-CN" sz="2000" b="1" dirty="0">
              <a:latin typeface="楷体" panose="02010609060101010101" pitchFamily="49" charset="-122"/>
              <a:ea typeface="楷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文本占位符 18434"/>
          <p:cNvSpPr>
            <a:spLocks noGrp="1"/>
          </p:cNvSpPr>
          <p:nvPr>
            <p:ph idx="1"/>
          </p:nvPr>
        </p:nvSpPr>
        <p:spPr>
          <a:xfrm>
            <a:off x="339725" y="584200"/>
            <a:ext cx="8543925" cy="5543550"/>
          </a:xfrm>
        </p:spPr>
        <p:txBody>
          <a:bodyPr anchor="t"/>
          <a:p>
            <a:pPr fontAlgn="base">
              <a:buNone/>
            </a:pPr>
            <a:r>
              <a:rPr lang="zh-CN" b="1" strike="noStrike" noProof="1" dirty="0">
                <a:solidFill>
                  <a:schemeClr val="tx1"/>
                </a:solidFill>
                <a:effectLst>
                  <a:outerShdw blurRad="38100" dist="19050" dir="2700000" algn="tl" rotWithShape="0">
                    <a:schemeClr val="dk1">
                      <a:alpha val="40000"/>
                    </a:schemeClr>
                  </a:outerShdw>
                </a:effectLst>
              </a:rPr>
              <a:t>（</a:t>
            </a:r>
            <a:r>
              <a:rPr b="1" strike="noStrike" noProof="1" dirty="0">
                <a:solidFill>
                  <a:schemeClr val="tx1"/>
                </a:solidFill>
                <a:effectLst>
                  <a:outerShdw blurRad="38100" dist="19050" dir="2700000" algn="tl" rotWithShape="0">
                    <a:schemeClr val="dk1">
                      <a:alpha val="40000"/>
                    </a:schemeClr>
                  </a:outerShdw>
                </a:effectLst>
              </a:rPr>
              <a:t>二</a:t>
            </a:r>
            <a:r>
              <a:rPr lang="zh-CN" b="1" strike="noStrike" noProof="1" dirty="0">
                <a:solidFill>
                  <a:schemeClr val="tx1"/>
                </a:solidFill>
                <a:effectLst>
                  <a:outerShdw blurRad="38100" dist="19050" dir="2700000" algn="tl" rotWithShape="0">
                    <a:schemeClr val="dk1">
                      <a:alpha val="40000"/>
                    </a:schemeClr>
                  </a:outerShdw>
                </a:effectLst>
              </a:rPr>
              <a:t>）</a:t>
            </a:r>
            <a:r>
              <a:rPr b="1" strike="noStrike" noProof="1" dirty="0">
                <a:solidFill>
                  <a:schemeClr val="tx1"/>
                </a:solidFill>
                <a:effectLst>
                  <a:outerShdw blurRad="38100" dist="19050" dir="2700000" algn="tl" rotWithShape="0">
                    <a:schemeClr val="dk1">
                      <a:alpha val="40000"/>
                    </a:schemeClr>
                  </a:outerShdw>
                </a:effectLst>
              </a:rPr>
              <a:t>非财政拨款结转科目及对应的资金结存科目余额</a:t>
            </a:r>
            <a:endParaRPr b="1" strike="noStrike" noProof="1" dirty="0">
              <a:solidFill>
                <a:schemeClr val="tx1"/>
              </a:solidFill>
              <a:effectLst>
                <a:outerShdw blurRad="38100" dist="19050" dir="2700000" algn="tl" rotWithShape="0">
                  <a:schemeClr val="dk1">
                    <a:alpha val="40000"/>
                  </a:schemeClr>
                </a:outerShdw>
              </a:effectLst>
            </a:endParaRPr>
          </a:p>
          <a:p>
            <a:pPr fontAlgn="base">
              <a:buNone/>
            </a:pPr>
            <a:r>
              <a:rPr b="1" strike="noStrike" noProof="1" dirty="0">
                <a:solidFill>
                  <a:schemeClr val="tx1"/>
                </a:solidFill>
                <a:effectLst>
                  <a:outerShdw blurRad="38100" dist="19050" dir="2700000" algn="tl" rotWithShape="0">
                    <a:schemeClr val="dk1">
                      <a:alpha val="40000"/>
                    </a:schemeClr>
                  </a:outerShdw>
                </a:effectLst>
              </a:rPr>
              <a:t>新制度设置了“非财政拨款结转”科目及对应的“资金结存”科目。</a:t>
            </a:r>
            <a:endParaRPr b="1" strike="noStrike" noProof="1" dirty="0">
              <a:solidFill>
                <a:schemeClr val="tx1"/>
              </a:solidFill>
              <a:effectLst>
                <a:outerShdw blurRad="38100" dist="19050" dir="2700000" algn="tl" rotWithShape="0">
                  <a:schemeClr val="dk1">
                    <a:alpha val="40000"/>
                  </a:schemeClr>
                </a:outerShdw>
              </a:effectLst>
            </a:endParaRPr>
          </a:p>
          <a:p>
            <a:pPr fontAlgn="base">
              <a:buNone/>
            </a:pPr>
            <a:r>
              <a:rPr b="1" strike="noStrike" noProof="1" dirty="0">
                <a:solidFill>
                  <a:schemeClr val="tx1"/>
                </a:solidFill>
                <a:effectLst>
                  <a:outerShdw blurRad="38100" dist="19050" dir="2700000" algn="tl" rotWithShape="0">
                    <a:schemeClr val="dk1">
                      <a:alpha val="40000"/>
                    </a:schemeClr>
                  </a:outerShdw>
                </a:effectLst>
              </a:rPr>
              <a:t>在新旧制度转换时，单位应当对原账的“非财政补助结转”科目余额进行逐项分析，加上各项结转转入的预算支出中已经计入预算支出尚未支付非财政补助专项资金（如发生时列支的应付账款）的金额，减去已经支付非财政补助专项资金尚未计入预算支出（如购入的存货、预付账款等）的金额，加上各项结转转入的预算收入中已经收到非财政补助专项资金尚未计入预算收入（如预收账款）的金额，减去已经计入预算收入尚未收到非财政补助专项资金（如应收账款）的金额，按照增减后的金额，登记新账的“非财政拨款结转”科目及其明细科目贷方；同时，按照相同的金额登记新账的“资金结存——货币资金”科目借方。</a:t>
            </a:r>
            <a:endParaRPr b="1" strike="noStrike" noProof="1" dirty="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文本占位符 23554"/>
          <p:cNvSpPr>
            <a:spLocks noGrp="1"/>
          </p:cNvSpPr>
          <p:nvPr>
            <p:ph idx="1"/>
          </p:nvPr>
        </p:nvSpPr>
        <p:spPr>
          <a:xfrm>
            <a:off x="457200" y="600075"/>
            <a:ext cx="8229600" cy="5527675"/>
          </a:xfrm>
        </p:spPr>
        <p:txBody>
          <a:bodyPr anchor="t"/>
          <a:p>
            <a:pPr>
              <a:buNone/>
            </a:pPr>
            <a:r>
              <a:rPr lang="zh-CN" altLang="zh-CN" sz="3200" b="1" dirty="0">
                <a:latin typeface="黑体" panose="02010609060101010101" pitchFamily="49" charset="-122"/>
                <a:ea typeface="黑体" panose="02010609060101010101" pitchFamily="49" charset="-122"/>
              </a:rPr>
              <a:t>（三）非财政拨款结余科目及对应的资金结存科目余额</a:t>
            </a:r>
            <a:endParaRPr lang="zh-CN" altLang="zh-CN" sz="3200" b="1" dirty="0">
              <a:latin typeface="黑体" panose="02010609060101010101" pitchFamily="49" charset="-122"/>
              <a:ea typeface="黑体" panose="02010609060101010101" pitchFamily="49" charset="-122"/>
            </a:endParaRPr>
          </a:p>
          <a:p>
            <a:pPr>
              <a:buNone/>
            </a:pPr>
            <a:r>
              <a:rPr lang="en-US" altLang="zh-CN" sz="2800" b="1" dirty="0">
                <a:latin typeface="楷体" panose="02010609060101010101" pitchFamily="49" charset="-122"/>
                <a:ea typeface="楷体" panose="02010609060101010101" pitchFamily="49" charset="-122"/>
              </a:rPr>
              <a:t>1.</a:t>
            </a:r>
            <a:r>
              <a:rPr lang="zh-CN" altLang="zh-CN" sz="2800" b="1" dirty="0">
                <a:latin typeface="楷体" panose="02010609060101010101" pitchFamily="49" charset="-122"/>
                <a:ea typeface="楷体" panose="02010609060101010101" pitchFamily="49" charset="-122"/>
              </a:rPr>
              <a:t>登记“非财政拨款结余”科目余额</a:t>
            </a:r>
            <a:endParaRPr lang="zh-CN" altLang="zh-CN" sz="2800" b="1" dirty="0">
              <a:latin typeface="楷体" panose="02010609060101010101" pitchFamily="49" charset="-122"/>
              <a:ea typeface="楷体" panose="02010609060101010101" pitchFamily="49" charset="-122"/>
            </a:endParaRPr>
          </a:p>
          <a:p>
            <a:pPr>
              <a:buNone/>
            </a:pPr>
            <a:r>
              <a:rPr lang="zh-CN" altLang="zh-CN" sz="2800" b="1" dirty="0">
                <a:latin typeface="楷体" panose="02010609060101010101" pitchFamily="49" charset="-122"/>
                <a:ea typeface="楷体" panose="02010609060101010101" pitchFamily="49" charset="-122"/>
              </a:rPr>
              <a:t>新制度设置了“非财政拨款结余”科目及对应的“资金结存”科目。</a:t>
            </a:r>
            <a:endParaRPr lang="zh-CN" altLang="zh-CN" sz="2800" b="1" dirty="0">
              <a:latin typeface="楷体" panose="02010609060101010101" pitchFamily="49" charset="-122"/>
              <a:ea typeface="楷体" panose="02010609060101010101" pitchFamily="49" charset="-122"/>
            </a:endParaRPr>
          </a:p>
          <a:p>
            <a:pPr>
              <a:buNone/>
            </a:pPr>
            <a:r>
              <a:rPr lang="zh-CN" altLang="zh-CN" sz="2800" b="1" dirty="0">
                <a:latin typeface="楷体" panose="02010609060101010101" pitchFamily="49" charset="-122"/>
                <a:ea typeface="楷体" panose="02010609060101010101" pitchFamily="49" charset="-122"/>
              </a:rPr>
              <a:t>在新旧制度转换时，单位应当按照原账的“事业基金”科目余额，借记新账的“资金结存——货币资金”科目，贷记新账的“非财政拨款结余”科目。</a:t>
            </a:r>
            <a:endParaRPr lang="zh-CN" altLang="zh-CN" sz="2800" b="1" dirty="0">
              <a:latin typeface="楷体" panose="02010609060101010101" pitchFamily="49" charset="-122"/>
              <a:ea typeface="楷体"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20481"/>
          <p:cNvSpPr>
            <a:spLocks noGrp="1"/>
          </p:cNvSpPr>
          <p:nvPr>
            <p:ph type="title"/>
          </p:nvPr>
        </p:nvSpPr>
        <p:spPr>
          <a:xfrm>
            <a:off x="468313" y="463550"/>
            <a:ext cx="8229600" cy="1036638"/>
          </a:xfrm>
        </p:spPr>
        <p:txBody>
          <a:bodyPr anchor="ctr"/>
          <a:p>
            <a:pPr algn="l"/>
            <a:r>
              <a:rPr lang="zh-CN" altLang="zh-CN" sz="3200" b="1" dirty="0"/>
              <a:t>（二）对新账“非财政拨款结余”科目及“资金结存”科目余额进行调整</a:t>
            </a:r>
            <a:endParaRPr lang="zh-CN" altLang="zh-CN" sz="3200" b="1" dirty="0"/>
          </a:p>
        </p:txBody>
      </p:sp>
      <p:sp>
        <p:nvSpPr>
          <p:cNvPr id="52226" name="文本占位符 20482"/>
          <p:cNvSpPr>
            <a:spLocks noGrp="1"/>
          </p:cNvSpPr>
          <p:nvPr>
            <p:ph idx="1"/>
          </p:nvPr>
        </p:nvSpPr>
        <p:spPr>
          <a:xfrm>
            <a:off x="325438" y="1631950"/>
            <a:ext cx="8597900" cy="4876800"/>
          </a:xfrm>
        </p:spPr>
        <p:txBody>
          <a:bodyPr anchor="t"/>
          <a:p>
            <a:pPr algn="just">
              <a:lnSpc>
                <a:spcPct val="90000"/>
              </a:lnSpc>
              <a:buNone/>
            </a:pPr>
            <a:r>
              <a:rPr lang="zh-CN" altLang="zh-CN" sz="2800" b="1" dirty="0">
                <a:latin typeface="楷体" panose="02010609060101010101" pitchFamily="49" charset="-122"/>
                <a:ea typeface="楷体" panose="02010609060101010101" pitchFamily="49" charset="-122"/>
              </a:rPr>
              <a:t>1.调整短期投资对非财政拨款结余的影响</a:t>
            </a:r>
            <a:endParaRPr lang="zh-CN" altLang="zh-CN" sz="2800" b="1" dirty="0">
              <a:latin typeface="楷体" panose="02010609060101010101" pitchFamily="49" charset="-122"/>
              <a:ea typeface="楷体" panose="02010609060101010101" pitchFamily="49" charset="-122"/>
            </a:endParaRPr>
          </a:p>
          <a:p>
            <a:pPr algn="just">
              <a:lnSpc>
                <a:spcPct val="90000"/>
              </a:lnSpc>
              <a:buNone/>
            </a:pPr>
            <a:r>
              <a:rPr lang="zh-CN" altLang="zh-CN" sz="2800" b="1" dirty="0">
                <a:latin typeface="楷体" panose="02010609060101010101" pitchFamily="49" charset="-122"/>
                <a:ea typeface="楷体" panose="02010609060101010101" pitchFamily="49" charset="-122"/>
              </a:rPr>
              <a:t>单位应当按照原账的“短期投资”科目余额，借记“非财政拨款结余”科目，贷记“资金结存——货币资金”科目。</a:t>
            </a:r>
            <a:endParaRPr lang="zh-CN" altLang="zh-CN" sz="2800" b="1" dirty="0">
              <a:latin typeface="楷体" panose="02010609060101010101" pitchFamily="49" charset="-122"/>
              <a:ea typeface="楷体" panose="02010609060101010101" pitchFamily="49" charset="-122"/>
            </a:endParaRPr>
          </a:p>
          <a:p>
            <a:pPr algn="just">
              <a:lnSpc>
                <a:spcPct val="90000"/>
              </a:lnSpc>
              <a:buNone/>
            </a:pPr>
            <a:r>
              <a:rPr lang="zh-CN" altLang="zh-CN" sz="2800" b="1" dirty="0">
                <a:latin typeface="楷体" panose="02010609060101010101" pitchFamily="49" charset="-122"/>
                <a:ea typeface="楷体" panose="02010609060101010101" pitchFamily="49" charset="-122"/>
              </a:rPr>
              <a:t>2.调整应收票据、应收账款对非财政拨款结余的影响</a:t>
            </a:r>
            <a:endParaRPr lang="zh-CN" altLang="zh-CN" sz="2800" b="1" dirty="0">
              <a:latin typeface="楷体" panose="02010609060101010101" pitchFamily="49" charset="-122"/>
              <a:ea typeface="楷体" panose="02010609060101010101" pitchFamily="49" charset="-122"/>
            </a:endParaRPr>
          </a:p>
          <a:p>
            <a:pPr algn="just">
              <a:lnSpc>
                <a:spcPct val="90000"/>
              </a:lnSpc>
              <a:buNone/>
            </a:pPr>
            <a:r>
              <a:rPr lang="zh-CN" altLang="zh-CN" sz="2800" b="1" dirty="0">
                <a:latin typeface="楷体" panose="02010609060101010101" pitchFamily="49" charset="-122"/>
                <a:ea typeface="楷体" panose="02010609060101010101" pitchFamily="49" charset="-122"/>
              </a:rPr>
              <a:t>单位应当对原账的“应收票据”、“应收账款”科目余额进行分析，区分其中发生时计入预算收入的金额和没有计入预算收入的金额。对发生时计入预算收入的金额，再区分计入专项资金收入的金额和计入非专项资金收入的金额，按照计入非专项资金收入的金额，借记“非财政拨款结余”科目，贷记“资金结存——货币资金”科目。</a:t>
            </a:r>
            <a:endParaRPr lang="zh-CN" altLang="zh-CN" sz="2800" b="1" dirty="0">
              <a:latin typeface="楷体" panose="02010609060101010101" pitchFamily="49" charset="-122"/>
              <a:ea typeface="楷体"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文本占位符 21506"/>
          <p:cNvSpPr>
            <a:spLocks noGrp="1"/>
          </p:cNvSpPr>
          <p:nvPr>
            <p:ph idx="1"/>
          </p:nvPr>
        </p:nvSpPr>
        <p:spPr>
          <a:xfrm>
            <a:off x="457200" y="866775"/>
            <a:ext cx="8229600" cy="5260975"/>
          </a:xfrm>
        </p:spPr>
        <p:txBody>
          <a:bodyPr anchor="t"/>
          <a:p>
            <a:pPr algn="just">
              <a:buNone/>
            </a:pPr>
            <a:r>
              <a:rPr lang="zh-CN" altLang="zh-CN" sz="2800" b="1" dirty="0">
                <a:latin typeface="楷体" panose="02010609060101010101" pitchFamily="49" charset="-122"/>
                <a:ea typeface="楷体" panose="02010609060101010101" pitchFamily="49" charset="-122"/>
              </a:rPr>
              <a:t>3.调整预付账款对非财政拨款结余的影响</a:t>
            </a:r>
            <a:endParaRPr lang="zh-CN" altLang="zh-CN" sz="2800" b="1" dirty="0">
              <a:latin typeface="楷体" panose="02010609060101010101" pitchFamily="49" charset="-122"/>
              <a:ea typeface="楷体" panose="02010609060101010101" pitchFamily="49" charset="-122"/>
            </a:endParaRPr>
          </a:p>
          <a:p>
            <a:pPr algn="just">
              <a:buNone/>
            </a:pPr>
            <a:r>
              <a:rPr lang="zh-CN" altLang="zh-CN" sz="2800" b="1" dirty="0">
                <a:latin typeface="楷体" panose="02010609060101010101" pitchFamily="49" charset="-122"/>
                <a:ea typeface="楷体" panose="02010609060101010101" pitchFamily="49" charset="-122"/>
              </a:rPr>
              <a:t>单位应当对原账的“预付账款”科目余额进行分析，区分其中由财政补助资金预付的金额、非财政补助专项资金预付的金额和非财政补助非专项资金预付的金额，按照非财政补助非专项资金预付的金额，借记“非财政拨款结余”科目，贷记“资金结存——货币资金”科目。</a:t>
            </a:r>
            <a:endParaRPr lang="zh-CN" altLang="zh-CN" sz="2800" b="1" dirty="0">
              <a:latin typeface="楷体" panose="02010609060101010101" pitchFamily="49" charset="-122"/>
              <a:ea typeface="楷体" panose="02010609060101010101" pitchFamily="49" charset="-122"/>
            </a:endParaRPr>
          </a:p>
          <a:p>
            <a:pPr>
              <a:buNone/>
            </a:pP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占位符 22530"/>
          <p:cNvSpPr>
            <a:spLocks noGrp="1"/>
          </p:cNvSpPr>
          <p:nvPr>
            <p:ph idx="1"/>
          </p:nvPr>
        </p:nvSpPr>
        <p:spPr>
          <a:xfrm>
            <a:off x="457200" y="828675"/>
            <a:ext cx="8229600" cy="5299075"/>
          </a:xfrm>
        </p:spPr>
        <p:txBody>
          <a:bodyPr anchor="t"/>
          <a:p>
            <a:pPr>
              <a:lnSpc>
                <a:spcPct val="90000"/>
              </a:lnSpc>
              <a:buNone/>
            </a:pPr>
            <a:r>
              <a:rPr lang="zh-CN" altLang="zh-CN" sz="3200" b="1" dirty="0">
                <a:latin typeface="楷体" panose="02010609060101010101" pitchFamily="49" charset="-122"/>
                <a:ea typeface="楷体" panose="02010609060101010101" pitchFamily="49" charset="-122"/>
              </a:rPr>
              <a:t>4.调整其他应收款对非财政拨款结余的影响</a:t>
            </a:r>
            <a:endParaRPr lang="zh-CN" altLang="zh-CN" sz="3200" b="1" dirty="0">
              <a:latin typeface="楷体" panose="02010609060101010101" pitchFamily="49" charset="-122"/>
              <a:ea typeface="楷体" panose="02010609060101010101" pitchFamily="49" charset="-122"/>
            </a:endParaRPr>
          </a:p>
          <a:p>
            <a:pPr>
              <a:lnSpc>
                <a:spcPct val="90000"/>
              </a:lnSpc>
              <a:buNone/>
            </a:pPr>
            <a:r>
              <a:rPr lang="zh-CN" altLang="zh-CN" sz="3200" b="1" dirty="0">
                <a:latin typeface="楷体" panose="02010609060101010101" pitchFamily="49" charset="-122"/>
                <a:ea typeface="楷体" panose="02010609060101010101" pitchFamily="49" charset="-122"/>
              </a:rPr>
              <a:t>单位按照新制度规定将原账其他应收款中的预付款项计入预算支出的，应当对原账的“其他应收款”科目余额进行分析，区分其中预付款项的金额（将来很可能列支）和非预付款项的金额，并对预付款项的金额划分为财政补助资金预付的金额、非财政补助专项资金预付的金额和非财政补助非专项资金预付的金额，按照非财政补助非专项资金预付的金额，借记“非财政拨款结余”科目，贷记“资金结存——货币资金”科目。</a:t>
            </a:r>
            <a:endParaRPr lang="zh-CN" altLang="zh-CN" sz="3200" b="1" dirty="0">
              <a:latin typeface="楷体" panose="02010609060101010101" pitchFamily="49" charset="-122"/>
              <a:ea typeface="楷体"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84835" y="652780"/>
            <a:ext cx="8159750" cy="5631180"/>
          </a:xfrm>
          <a:prstGeom prst="rect">
            <a:avLst/>
          </a:prstGeom>
          <a:noFill/>
          <a:ln w="9525">
            <a:noFill/>
          </a:ln>
        </p:spPr>
        <p:txBody>
          <a:bodyPr wrap="square">
            <a:spAutoFit/>
          </a:bodyPr>
          <a:p>
            <a:r>
              <a:rPr lang="en-US" altLang="zh-CN" sz="2400" b="1">
                <a:latin typeface="楷体" panose="02010609060101010101" pitchFamily="49" charset="-122"/>
                <a:ea typeface="楷体" panose="02010609060101010101" pitchFamily="49" charset="-122"/>
                <a:cs typeface="楷体" panose="02010609060101010101" pitchFamily="49" charset="-122"/>
              </a:rPr>
              <a:t>3</a:t>
            </a:r>
            <a:r>
              <a:rPr lang="zh-CN" altLang="en-US" sz="2400" b="1">
                <a:latin typeface="楷体" panose="02010609060101010101" pitchFamily="49" charset="-122"/>
                <a:ea typeface="楷体" panose="02010609060101010101" pitchFamily="49" charset="-122"/>
                <a:cs typeface="楷体" panose="02010609060101010101" pitchFamily="49" charset="-122"/>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进一步清理基本建设会计账务，及时将已交付使用的建设项目转为固定资产、无形资产等，按规定及时办理基本建设项目竣工财务决算手续</a:t>
            </a:r>
            <a:r>
              <a:rPr lang="zh-CN" sz="2400" b="1">
                <a:latin typeface="楷体" panose="02010609060101010101" pitchFamily="49" charset="-122"/>
                <a:ea typeface="楷体" panose="02010609060101010101" pitchFamily="49" charset="-122"/>
                <a:cs typeface="楷体" panose="02010609060101010101" pitchFamily="49" charset="-122"/>
              </a:rPr>
              <a:t>，为将基本建设投资业务纳入单位会计“大账”做好准备；</a:t>
            </a:r>
            <a:endParaRPr lang="zh-CN" sz="2400" b="1">
              <a:latin typeface="楷体" panose="02010609060101010101" pitchFamily="49" charset="-122"/>
              <a:ea typeface="楷体" panose="02010609060101010101" pitchFamily="49" charset="-122"/>
              <a:cs typeface="楷体" panose="02010609060101010101" pitchFamily="49" charset="-122"/>
            </a:endParaRPr>
          </a:p>
          <a:p>
            <a:r>
              <a:rPr lang="en-US" altLang="zh-CN" sz="2400" b="1">
                <a:latin typeface="楷体" panose="02010609060101010101" pitchFamily="49" charset="-122"/>
                <a:ea typeface="楷体" panose="02010609060101010101" pitchFamily="49" charset="-122"/>
                <a:cs typeface="楷体" panose="02010609060101010101" pitchFamily="49" charset="-122"/>
              </a:rPr>
              <a:t>4</a:t>
            </a:r>
            <a:r>
              <a:rPr lang="zh-CN" altLang="en-US" sz="2400" b="1">
                <a:latin typeface="楷体" panose="02010609060101010101" pitchFamily="49" charset="-122"/>
                <a:ea typeface="楷体" panose="02010609060101010101" pitchFamily="49" charset="-122"/>
                <a:cs typeface="楷体" panose="02010609060101010101" pitchFamily="49" charset="-122"/>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进一步明晰资产占有、使用和维护管理的责任主体，按规定将单位控制的公共基础设施、政府储备物资、保障性住房等资产以及单位受托管理的资产登记入账，</a:t>
            </a:r>
            <a:r>
              <a:rPr lang="zh-CN" sz="2400" b="1">
                <a:latin typeface="楷体" panose="02010609060101010101" pitchFamily="49" charset="-122"/>
                <a:ea typeface="楷体" panose="02010609060101010101" pitchFamily="49" charset="-122"/>
                <a:cs typeface="楷体" panose="02010609060101010101" pitchFamily="49" charset="-122"/>
              </a:rPr>
              <a:t>确保国有资产信息全面完整；</a:t>
            </a:r>
            <a:endParaRPr lang="zh-CN" sz="2400" b="1">
              <a:latin typeface="楷体" panose="02010609060101010101" pitchFamily="49" charset="-122"/>
              <a:ea typeface="楷体" panose="02010609060101010101" pitchFamily="49" charset="-122"/>
              <a:cs typeface="楷体" panose="02010609060101010101" pitchFamily="49" charset="-122"/>
            </a:endParaRPr>
          </a:p>
          <a:p>
            <a:r>
              <a:rPr lang="en-US" altLang="zh-CN" sz="2400" b="1">
                <a:latin typeface="楷体" panose="02010609060101010101" pitchFamily="49" charset="-122"/>
                <a:ea typeface="楷体" panose="02010609060101010101" pitchFamily="49" charset="-122"/>
                <a:cs typeface="楷体" panose="02010609060101010101" pitchFamily="49" charset="-122"/>
              </a:rPr>
              <a:t>5</a:t>
            </a:r>
            <a:r>
              <a:rPr lang="zh-CN" altLang="en-US" sz="2400" b="1">
                <a:latin typeface="楷体" panose="02010609060101010101" pitchFamily="49" charset="-122"/>
                <a:ea typeface="楷体" panose="02010609060101010101" pitchFamily="49" charset="-122"/>
                <a:cs typeface="楷体" panose="02010609060101010101" pitchFamily="49" charset="-122"/>
              </a:rPr>
              <a:t>、</a:t>
            </a:r>
            <a:r>
              <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进一步梳理和分析各项结转结余资金的构成和性质，</a:t>
            </a:r>
            <a:r>
              <a:rPr lang="zh-CN" sz="2400" b="1">
                <a:latin typeface="楷体" panose="02010609060101010101" pitchFamily="49" charset="-122"/>
                <a:ea typeface="楷体" panose="02010609060101010101" pitchFamily="49" charset="-122"/>
                <a:cs typeface="楷体" panose="02010609060101010101" pitchFamily="49" charset="-122"/>
              </a:rPr>
              <a:t>按规定确定新账中各项预算结余科目及资金结存科目的金额，夯实部门决算的核算基础。</a:t>
            </a:r>
            <a:endParaRPr lang="zh-CN" sz="2400" b="1">
              <a:latin typeface="楷体" panose="02010609060101010101" pitchFamily="49" charset="-122"/>
              <a:ea typeface="楷体" panose="02010609060101010101" pitchFamily="49" charset="-122"/>
              <a:cs typeface="楷体" panose="02010609060101010101" pitchFamily="49" charset="-122"/>
            </a:endParaRPr>
          </a:p>
          <a:p>
            <a:r>
              <a:rPr lang="zh-CN" sz="2400" b="1">
                <a:latin typeface="楷体" panose="02010609060101010101" pitchFamily="49" charset="-122"/>
                <a:ea typeface="楷体" panose="02010609060101010101" pitchFamily="49" charset="-122"/>
                <a:cs typeface="楷体" panose="02010609060101010101" pitchFamily="49" charset="-122"/>
              </a:rPr>
              <a:t>    在上述工作基础上，各部门、各单位应当严格按照财政部制定的新旧制度衔接规定，做好新旧转账及调整工作，必要时可聘请会计师事务所等中介机构参与其中，确保新旧制度有序衔接、平稳过渡。</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内容占位符 2"/>
          <p:cNvSpPr>
            <a:spLocks noGrp="1"/>
          </p:cNvSpPr>
          <p:nvPr>
            <p:ph idx="1"/>
          </p:nvPr>
        </p:nvSpPr>
        <p:spPr>
          <a:xfrm>
            <a:off x="628650" y="685800"/>
            <a:ext cx="7886700" cy="5586413"/>
          </a:xfrm>
        </p:spPr>
        <p:txBody>
          <a:bodyPr anchor="t"/>
          <a:p>
            <a:pPr>
              <a:lnSpc>
                <a:spcPct val="90000"/>
              </a:lnSpc>
            </a:pPr>
            <a:r>
              <a:rPr lang="zh-CN" altLang="zh-CN" sz="3200" b="1">
                <a:latin typeface="楷体" panose="02010609060101010101" pitchFamily="49" charset="-122"/>
                <a:ea typeface="楷体" panose="02010609060101010101" pitchFamily="49" charset="-122"/>
                <a:sym typeface="宋体" panose="02010600030101010101" pitchFamily="2" charset="-122"/>
              </a:rPr>
              <a:t>5.调整存货对非财政拨款结余的影响</a:t>
            </a:r>
            <a:endParaRPr lang="zh-CN" altLang="zh-CN" sz="3200" b="1">
              <a:latin typeface="楷体" panose="02010609060101010101" pitchFamily="49" charset="-122"/>
              <a:ea typeface="楷体" panose="02010609060101010101" pitchFamily="49" charset="-122"/>
              <a:sym typeface="宋体" panose="02010600030101010101" pitchFamily="2" charset="-122"/>
            </a:endParaRPr>
          </a:p>
          <a:p>
            <a:pPr>
              <a:lnSpc>
                <a:spcPct val="90000"/>
              </a:lnSpc>
            </a:pPr>
            <a:r>
              <a:rPr lang="zh-CN" altLang="zh-CN" sz="3200" b="1">
                <a:latin typeface="楷体" panose="02010609060101010101" pitchFamily="49" charset="-122"/>
                <a:ea typeface="楷体" panose="02010609060101010101" pitchFamily="49" charset="-122"/>
                <a:sym typeface="宋体" panose="02010600030101010101" pitchFamily="2" charset="-122"/>
              </a:rPr>
              <a:t>单位应当对原账的“存货”科目余额进行分析，区分购入的存货金额和非购入的存货金额。对购入的存货金额划分出其中使用财政补助资金购入的金额、使用非财政补助专项资金购入的金额和使用非财政补助非专项资金购入的金额，按照使用非财政补助非专项资金购入的金额，借记“非财政拨款结余”科目，贷记“资金结存——货币资金”科目。</a:t>
            </a:r>
            <a:endParaRPr lang="zh-CN" altLang="zh-CN" sz="3200" b="1">
              <a:latin typeface="楷体" panose="02010609060101010101" pitchFamily="49" charset="-122"/>
              <a:ea typeface="楷体" panose="02010609060101010101" pitchFamily="49" charset="-122"/>
              <a:sym typeface="宋体" panose="02010600030101010101" pitchFamily="2" charset="-122"/>
            </a:endParaRPr>
          </a:p>
          <a:p>
            <a:pPr>
              <a:lnSpc>
                <a:spcPct val="90000"/>
              </a:lnSpc>
            </a:pPr>
            <a:endParaRPr lang="zh-CN" altLang="en-US" b="1"/>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内容占位符 2"/>
          <p:cNvSpPr>
            <a:spLocks noGrp="1"/>
          </p:cNvSpPr>
          <p:nvPr>
            <p:ph idx="1"/>
          </p:nvPr>
        </p:nvSpPr>
        <p:spPr>
          <a:xfrm>
            <a:off x="336550" y="481013"/>
            <a:ext cx="8178800" cy="5765800"/>
          </a:xfrm>
        </p:spPr>
        <p:txBody>
          <a:bodyPr anchor="t"/>
          <a:p>
            <a:r>
              <a:rPr lang="zh-CN" altLang="zh-CN" sz="2800" b="1">
                <a:latin typeface="楷体" panose="02010609060101010101" pitchFamily="49" charset="-122"/>
                <a:ea typeface="楷体" panose="02010609060101010101" pitchFamily="49" charset="-122"/>
              </a:rPr>
              <a:t>6.调整长期股权投资对非财政拨款结余的影响</a:t>
            </a:r>
            <a:endParaRPr lang="zh-CN" altLang="zh-CN" sz="2800" b="1">
              <a:latin typeface="楷体" panose="02010609060101010101" pitchFamily="49" charset="-122"/>
              <a:ea typeface="楷体" panose="02010609060101010101" pitchFamily="49" charset="-122"/>
            </a:endParaRPr>
          </a:p>
          <a:p>
            <a:r>
              <a:rPr lang="zh-CN" altLang="zh-CN" sz="2800" b="1">
                <a:latin typeface="楷体" panose="02010609060101010101" pitchFamily="49" charset="-122"/>
                <a:ea typeface="楷体" panose="02010609060101010101" pitchFamily="49" charset="-122"/>
              </a:rPr>
              <a:t>单位应当对原账的“长期投资”科目余额中属于股权投资的余额进行分析，区分其中用现金资产取得的金额和用非现金资产及其他方式取得的金额，按照用现金资产取得的金额，借记“非财政拨款结余”科目，贷记“资金结存——货币资金”科目。</a:t>
            </a:r>
            <a:endParaRPr lang="zh-CN" altLang="zh-CN" sz="2800" b="1">
              <a:latin typeface="楷体" panose="02010609060101010101" pitchFamily="49" charset="-122"/>
              <a:ea typeface="楷体" panose="02010609060101010101" pitchFamily="49" charset="-122"/>
            </a:endParaRPr>
          </a:p>
          <a:p>
            <a:r>
              <a:rPr lang="zh-CN" altLang="zh-CN" sz="2800" b="1">
                <a:latin typeface="楷体" panose="02010609060101010101" pitchFamily="49" charset="-122"/>
                <a:ea typeface="楷体" panose="02010609060101010101" pitchFamily="49" charset="-122"/>
              </a:rPr>
              <a:t>7.调整长期债券投资对非财政拨款结余的影响</a:t>
            </a:r>
            <a:endParaRPr lang="zh-CN" altLang="zh-CN" sz="2800" b="1">
              <a:latin typeface="楷体" panose="02010609060101010101" pitchFamily="49" charset="-122"/>
              <a:ea typeface="楷体" panose="02010609060101010101" pitchFamily="49" charset="-122"/>
            </a:endParaRPr>
          </a:p>
          <a:p>
            <a:r>
              <a:rPr lang="zh-CN" altLang="zh-CN" sz="2800" b="1">
                <a:latin typeface="楷体" panose="02010609060101010101" pitchFamily="49" charset="-122"/>
                <a:ea typeface="楷体" panose="02010609060101010101" pitchFamily="49" charset="-122"/>
              </a:rPr>
              <a:t>单位应当按照原账的“长期投资”科目余额中属于债券投资的余额，借记“非财政拨款结余”科目，贷记“资金结存——货币资金”科目。</a:t>
            </a:r>
            <a:endParaRPr lang="zh-CN" altLang="zh-CN" sz="2800" b="1">
              <a:latin typeface="楷体" panose="02010609060101010101" pitchFamily="49" charset="-122"/>
              <a:ea typeface="楷体" panose="02010609060101010101" pitchFamily="49" charset="-122"/>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内容占位符 2"/>
          <p:cNvSpPr>
            <a:spLocks noGrp="1"/>
          </p:cNvSpPr>
          <p:nvPr>
            <p:ph idx="1"/>
          </p:nvPr>
        </p:nvSpPr>
        <p:spPr>
          <a:xfrm>
            <a:off x="628650" y="793750"/>
            <a:ext cx="7886700" cy="4973638"/>
          </a:xfrm>
        </p:spPr>
        <p:txBody>
          <a:bodyPr anchor="t"/>
          <a:p>
            <a:r>
              <a:rPr lang="zh-CN" altLang="en-US" sz="2800" b="1">
                <a:latin typeface="楷体" panose="02010609060101010101" pitchFamily="49" charset="-122"/>
                <a:ea typeface="楷体" panose="02010609060101010101" pitchFamily="49" charset="-122"/>
              </a:rPr>
              <a:t>8.调整短期借款、长期借款对非财政拨款结余的影响</a:t>
            </a:r>
            <a:endParaRPr lang="zh-CN" altLang="en-US" sz="2800" b="1">
              <a:latin typeface="楷体" panose="02010609060101010101" pitchFamily="49" charset="-122"/>
              <a:ea typeface="楷体" panose="02010609060101010101" pitchFamily="49" charset="-122"/>
            </a:endParaRPr>
          </a:p>
          <a:p>
            <a:r>
              <a:rPr lang="zh-CN" altLang="en-US" sz="2800" b="1">
                <a:latin typeface="楷体" panose="02010609060101010101" pitchFamily="49" charset="-122"/>
                <a:ea typeface="楷体" panose="02010609060101010101" pitchFamily="49" charset="-122"/>
              </a:rPr>
              <a:t>单位应当按照原账的“短期借款”、“长期借款”科目余额，借记“资金结存——货币资金”科目，贷记“非财政拨款结余”科目。</a:t>
            </a:r>
            <a:endParaRPr lang="zh-CN" altLang="en-US" sz="2100" b="1"/>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内容占位符 2"/>
          <p:cNvSpPr>
            <a:spLocks noGrp="1"/>
          </p:cNvSpPr>
          <p:nvPr>
            <p:ph idx="1"/>
          </p:nvPr>
        </p:nvSpPr>
        <p:spPr>
          <a:xfrm>
            <a:off x="109538" y="455613"/>
            <a:ext cx="8794750" cy="6184900"/>
          </a:xfrm>
        </p:spPr>
        <p:txBody>
          <a:bodyPr anchor="t"/>
          <a:p>
            <a:r>
              <a:rPr lang="zh-CN" altLang="en-US" sz="2800" b="1">
                <a:latin typeface="楷体" panose="02010609060101010101" pitchFamily="49" charset="-122"/>
                <a:ea typeface="楷体" panose="02010609060101010101" pitchFamily="49" charset="-122"/>
              </a:rPr>
              <a:t>9.调整应付票据、应付账款对非财政拨款结余的影响</a:t>
            </a:r>
            <a:endParaRPr lang="zh-CN" altLang="en-US" sz="2800" b="1">
              <a:latin typeface="楷体" panose="02010609060101010101" pitchFamily="49" charset="-122"/>
              <a:ea typeface="楷体" panose="02010609060101010101" pitchFamily="49" charset="-122"/>
            </a:endParaRPr>
          </a:p>
          <a:p>
            <a:r>
              <a:rPr lang="zh-CN" altLang="en-US" sz="2800" b="1">
                <a:latin typeface="楷体" panose="02010609060101010101" pitchFamily="49" charset="-122"/>
                <a:ea typeface="楷体" panose="02010609060101010101" pitchFamily="49" charset="-122"/>
              </a:rPr>
              <a:t>单位应当对原账的“应付票据”、“应付账款”科目余额进行分析，区分其中发生时计入预算支出的金额和未计入预算支出的金额。将计入预算支出的金额划分出财政补助应付的金额、非财政补助专项资金应付的金额和非财政补助非专项资金应付的金额，按照非财政补助非专项资金应付的金额，借记“资金结存——货币资金”科目，贷记“非财政拨款结余”科目。</a:t>
            </a:r>
            <a:endParaRPr lang="zh-CN" altLang="en-US" sz="2800" b="1">
              <a:latin typeface="楷体" panose="02010609060101010101" pitchFamily="49" charset="-122"/>
              <a:ea typeface="楷体" panose="02010609060101010101" pitchFamily="49" charset="-122"/>
            </a:endParaRPr>
          </a:p>
          <a:p>
            <a:r>
              <a:rPr lang="zh-CN" altLang="en-US" sz="2800" b="1">
                <a:latin typeface="楷体" panose="02010609060101010101" pitchFamily="49" charset="-122"/>
                <a:ea typeface="楷体" panose="02010609060101010101" pitchFamily="49" charset="-122"/>
              </a:rPr>
              <a:t>10.调整预收账款对非财政拨款结余的影响</a:t>
            </a:r>
            <a:endParaRPr lang="zh-CN" altLang="en-US" sz="2800" b="1">
              <a:latin typeface="楷体" panose="02010609060101010101" pitchFamily="49" charset="-122"/>
              <a:ea typeface="楷体" panose="02010609060101010101" pitchFamily="49" charset="-122"/>
            </a:endParaRPr>
          </a:p>
          <a:p>
            <a:r>
              <a:rPr lang="zh-CN" altLang="en-US" sz="2800" b="1">
                <a:latin typeface="楷体" panose="02010609060101010101" pitchFamily="49" charset="-122"/>
                <a:ea typeface="楷体" panose="02010609060101010101" pitchFamily="49" charset="-122"/>
              </a:rPr>
              <a:t>单位应当按照原账的“预收账款”科目余额中预收非财政非专项资金的金额，借记“资金结存——货币资金”科目，贷记“非财政拨款结余”科目。</a:t>
            </a:r>
            <a:endParaRPr lang="zh-CN" altLang="en-US" sz="2800" b="1"/>
          </a:p>
          <a:p>
            <a:endParaRPr lang="zh-CN" altLang="en-US" sz="2800" b="1">
              <a:latin typeface="楷体" panose="02010609060101010101" pitchFamily="49" charset="-122"/>
              <a:ea typeface="楷体" panose="02010609060101010101" pitchFamily="49" charset="-122"/>
            </a:endParaRPr>
          </a:p>
          <a:p>
            <a:endParaRPr lang="zh-CN" altLang="en-US" b="1">
              <a:latin typeface="楷体" panose="02010609060101010101" pitchFamily="49" charset="-122"/>
              <a:ea typeface="楷体" panose="02010609060101010101" pitchFamily="49" charset="-122"/>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标题 1"/>
          <p:cNvSpPr>
            <a:spLocks noGrp="1"/>
          </p:cNvSpPr>
          <p:nvPr>
            <p:ph type="title"/>
          </p:nvPr>
        </p:nvSpPr>
        <p:spPr/>
        <p:txBody>
          <a:bodyPr anchor="ctr"/>
          <a:p>
            <a:pPr fontAlgn="base"/>
            <a:r>
              <a:rPr lang="zh-CN" altLang="en-US" sz="28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（四）专用结余科目及对应的资金结存科目余额</a:t>
            </a:r>
            <a:endParaRPr lang="zh-CN" altLang="en-US" sz="28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p:txBody>
          <a:bodyPr/>
          <a:p>
            <a:pPr fontAlgn="base"/>
            <a:r>
              <a:rPr lang="zh-CN" altLang="en-US" sz="28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新制度设置了“专用结余”科目及对应的“资金结存”科目。在新旧制度转换时，单位应当按照原账“专用基金”科目余额中通过非财政补助结余分配形成的金额，借记新账的“资金结存——货币资金”科目，贷记新账的“专用结余”科目。</a:t>
            </a:r>
            <a:endParaRPr lang="zh-CN" altLang="en-US" sz="2800" b="1" strike="noStrike" noProof="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标题 1"/>
          <p:cNvSpPr>
            <a:spLocks noGrp="1"/>
          </p:cNvSpPr>
          <p:nvPr>
            <p:ph type="title"/>
          </p:nvPr>
        </p:nvSpPr>
        <p:spPr>
          <a:xfrm>
            <a:off x="301625" y="620713"/>
            <a:ext cx="8764588" cy="720725"/>
          </a:xfrm>
        </p:spPr>
        <p:txBody>
          <a:bodyPr anchor="ctr"/>
          <a:p>
            <a:r>
              <a:rPr lang="zh-CN" altLang="en-US" sz="3200" b="1">
                <a:latin typeface="楷体" panose="02010609060101010101" pitchFamily="49" charset="-122"/>
                <a:ea typeface="楷体" panose="02010609060101010101" pitchFamily="49" charset="-122"/>
              </a:rPr>
              <a:t>（五）经营结余科目及对应的资金结存科目余额</a:t>
            </a:r>
            <a:endParaRPr lang="zh-CN" altLang="en-US" sz="3200" b="1">
              <a:latin typeface="楷体" panose="02010609060101010101" pitchFamily="49" charset="-122"/>
              <a:ea typeface="楷体" panose="02010609060101010101" pitchFamily="49" charset="-122"/>
            </a:endParaRPr>
          </a:p>
        </p:txBody>
      </p:sp>
      <p:sp>
        <p:nvSpPr>
          <p:cNvPr id="60418" name="内容占位符 2"/>
          <p:cNvSpPr>
            <a:spLocks noGrp="1"/>
          </p:cNvSpPr>
          <p:nvPr>
            <p:ph idx="1"/>
          </p:nvPr>
        </p:nvSpPr>
        <p:spPr/>
        <p:txBody>
          <a:bodyPr anchor="t"/>
          <a:p>
            <a:r>
              <a:rPr lang="zh-CN" altLang="en-US" sz="3200" b="1">
                <a:latin typeface="楷体" panose="02010609060101010101" pitchFamily="49" charset="-122"/>
                <a:ea typeface="楷体" panose="02010609060101010101" pitchFamily="49" charset="-122"/>
              </a:rPr>
              <a:t>新制度设置了“经营结余”科目及对应的“资金结存”科目。如果原账的“经营结余”科目期末有借方余额，在新旧制度转换时，单位应当按照原账的“经营结余”科目余额，借记新账的“经营结余”科目，贷记新账的“资金结存——货币资金”科目。</a:t>
            </a:r>
            <a:endParaRPr lang="zh-CN" altLang="en-US" sz="3200" b="1">
              <a:latin typeface="楷体" panose="02010609060101010101" pitchFamily="49" charset="-122"/>
              <a:ea typeface="楷体" panose="02010609060101010101" pitchFamily="49" charset="-122"/>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1"/>
          <p:cNvSpPr>
            <a:spLocks noGrp="1"/>
          </p:cNvSpPr>
          <p:nvPr>
            <p:ph type="title"/>
          </p:nvPr>
        </p:nvSpPr>
        <p:spPr/>
        <p:txBody>
          <a:bodyPr anchor="ctr"/>
          <a:p>
            <a:r>
              <a:rPr lang="zh-CN" altLang="en-US" sz="2800" b="1">
                <a:latin typeface="楷体" panose="02010609060101010101" pitchFamily="49" charset="-122"/>
                <a:ea typeface="楷体" panose="02010609060101010101" pitchFamily="49" charset="-122"/>
              </a:rPr>
              <a:t>（六）其他结余、非财政拨款结余分配科目</a:t>
            </a:r>
            <a:endParaRPr lang="zh-CN" altLang="en-US" sz="2800" b="1">
              <a:latin typeface="楷体" panose="02010609060101010101" pitchFamily="49" charset="-122"/>
              <a:ea typeface="楷体" panose="02010609060101010101" pitchFamily="49" charset="-122"/>
            </a:endParaRPr>
          </a:p>
        </p:txBody>
      </p:sp>
      <p:sp>
        <p:nvSpPr>
          <p:cNvPr id="61442" name="内容占位符 2"/>
          <p:cNvSpPr>
            <a:spLocks noGrp="1"/>
          </p:cNvSpPr>
          <p:nvPr>
            <p:ph idx="1"/>
          </p:nvPr>
        </p:nvSpPr>
        <p:spPr/>
        <p:txBody>
          <a:bodyPr anchor="t"/>
          <a:p>
            <a:r>
              <a:rPr lang="zh-CN" altLang="en-US" sz="3200" b="1">
                <a:latin typeface="楷体" panose="02010609060101010101" pitchFamily="49" charset="-122"/>
                <a:ea typeface="楷体" panose="02010609060101010101" pitchFamily="49" charset="-122"/>
              </a:rPr>
              <a:t>新制度设置了“其他结余”和“非财政拨款结余分配”科目。由于这两个科目年初无余额，在新旧制度转换时，单位无需对“其他结余”和“非财政拨款结余分配”科目进行新账年初余额登记。</a:t>
            </a:r>
            <a:endParaRPr lang="zh-CN" altLang="en-US" sz="3200" b="1">
              <a:latin typeface="楷体" panose="02010609060101010101" pitchFamily="49" charset="-122"/>
              <a:ea typeface="楷体" panose="02010609060101010101" pitchFamily="49" charset="-122"/>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1"/>
          <p:cNvSpPr>
            <a:spLocks noGrp="1"/>
          </p:cNvSpPr>
          <p:nvPr>
            <p:ph type="title"/>
          </p:nvPr>
        </p:nvSpPr>
        <p:spPr/>
        <p:txBody>
          <a:bodyPr anchor="ctr"/>
          <a:p>
            <a:r>
              <a:rPr lang="zh-CN" altLang="en-US" b="1">
                <a:latin typeface="楷体" panose="02010609060101010101" pitchFamily="49" charset="-122"/>
                <a:ea typeface="楷体" panose="02010609060101010101" pitchFamily="49" charset="-122"/>
              </a:rPr>
              <a:t>七、预算收入类、预算支出类会计科目</a:t>
            </a:r>
            <a:endParaRPr lang="zh-CN" altLang="en-US" b="1">
              <a:latin typeface="楷体" panose="02010609060101010101" pitchFamily="49" charset="-122"/>
              <a:ea typeface="楷体" panose="02010609060101010101" pitchFamily="49" charset="-122"/>
            </a:endParaRPr>
          </a:p>
        </p:txBody>
      </p:sp>
      <p:sp>
        <p:nvSpPr>
          <p:cNvPr id="62466" name="内容占位符 2"/>
          <p:cNvSpPr>
            <a:spLocks noGrp="1"/>
          </p:cNvSpPr>
          <p:nvPr>
            <p:ph idx="1"/>
          </p:nvPr>
        </p:nvSpPr>
        <p:spPr/>
        <p:txBody>
          <a:bodyPr anchor="t"/>
          <a:p>
            <a:r>
              <a:rPr lang="zh-CN" altLang="en-US" sz="3200" b="1">
                <a:latin typeface="楷体" panose="02010609060101010101" pitchFamily="49" charset="-122"/>
                <a:ea typeface="楷体" panose="02010609060101010101" pitchFamily="49" charset="-122"/>
              </a:rPr>
              <a:t>由于预算收入类、预算支出类会计科目年初无余额，在新旧制度转换时，单位无需对预算收入类、预算支出类会计科目进行新账年初余额登记。</a:t>
            </a:r>
            <a:endParaRPr lang="zh-CN" altLang="en-US" sz="3200" b="1">
              <a:latin typeface="楷体" panose="02010609060101010101" pitchFamily="49" charset="-122"/>
              <a:ea typeface="楷体" panose="02010609060101010101" pitchFamily="49" charset="-122"/>
            </a:endParaRPr>
          </a:p>
          <a:p>
            <a:r>
              <a:rPr lang="zh-CN" altLang="en-US" sz="3200" b="1">
                <a:latin typeface="楷体" panose="02010609060101010101" pitchFamily="49" charset="-122"/>
                <a:ea typeface="楷体" panose="02010609060101010101" pitchFamily="49" charset="-122"/>
              </a:rPr>
              <a:t>单位应当自2019年1月1日起，按照新制度设置预算收入类、预算支出类科目并进行账务处理。</a:t>
            </a:r>
            <a:endParaRPr lang="zh-CN" altLang="en-US" sz="3200" b="1">
              <a:latin typeface="楷体" panose="02010609060101010101" pitchFamily="49" charset="-122"/>
              <a:ea typeface="楷体" panose="02010609060101010101" pitchFamily="49" charset="-122"/>
            </a:endParaRPr>
          </a:p>
          <a:p>
            <a:endParaRPr lang="zh-CN" altLang="en-US"/>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fontAlgn="base"/>
            <a:r>
              <a:rPr lang="zh-CN" altLang="en-US" sz="4400" b="1" strike="noStrike" noProof="1">
                <a:solidFill>
                  <a:schemeClr val="tx1"/>
                </a:solidFill>
                <a:effectLst>
                  <a:outerShdw blurRad="38100" dist="19050" dir="2700000" algn="tl" rotWithShape="0">
                    <a:schemeClr val="dk1">
                      <a:alpha val="40000"/>
                    </a:schemeClr>
                  </a:outerShdw>
                </a:effectLst>
              </a:rPr>
              <a:t>特别注意</a:t>
            </a:r>
            <a:endParaRPr lang="zh-CN" altLang="en-US" sz="4400" b="1" strike="noStrike" noProof="1">
              <a:solidFill>
                <a:schemeClr val="tx1"/>
              </a:solidFill>
              <a:effectLst>
                <a:outerShdw blurRad="38100" dist="19050" dir="2700000" algn="tl" rotWithShape="0">
                  <a:schemeClr val="dk1">
                    <a:alpha val="40000"/>
                  </a:schemeClr>
                </a:outerShdw>
              </a:effectLst>
            </a:endParaRPr>
          </a:p>
        </p:txBody>
      </p:sp>
      <p:sp>
        <p:nvSpPr>
          <p:cNvPr id="63490" name="内容占位符 2"/>
          <p:cNvSpPr>
            <a:spLocks noGrp="1"/>
          </p:cNvSpPr>
          <p:nvPr>
            <p:ph idx="1"/>
          </p:nvPr>
        </p:nvSpPr>
        <p:spPr/>
        <p:txBody>
          <a:bodyPr anchor="t"/>
          <a:p>
            <a:r>
              <a:rPr lang="zh-CN" altLang="en-US" sz="3200" b="1">
                <a:latin typeface="楷体" panose="02010609060101010101" pitchFamily="49" charset="-122"/>
                <a:ea typeface="楷体" panose="02010609060101010101" pitchFamily="49" charset="-122"/>
              </a:rPr>
              <a:t>单位存在2018年12月31日需要按照新制度预算会计核算基础调整预算会计科目期初余额的其他事项的，应当比照本规定调整新账的相应预算会计科目期初余额。</a:t>
            </a:r>
            <a:endParaRPr lang="zh-CN" altLang="en-US" sz="3200" b="1">
              <a:latin typeface="楷体" panose="02010609060101010101" pitchFamily="49" charset="-122"/>
              <a:ea typeface="楷体" panose="02010609060101010101" pitchFamily="49" charset="-122"/>
            </a:endParaRPr>
          </a:p>
          <a:p>
            <a:r>
              <a:rPr lang="zh-CN" altLang="en-US" sz="3200" b="1">
                <a:solidFill>
                  <a:srgbClr val="FF0000"/>
                </a:solidFill>
                <a:latin typeface="楷体" panose="02010609060101010101" pitchFamily="49" charset="-122"/>
                <a:ea typeface="楷体" panose="02010609060101010101" pitchFamily="49" charset="-122"/>
              </a:rPr>
              <a:t>单位对预算会计科目的期初余额登记和调整，应当编制记账凭证，并将期初余额登记和调整的依据作为原始凭证。</a:t>
            </a:r>
            <a:endParaRPr lang="zh-CN" altLang="en-US" sz="3200" b="1">
              <a:latin typeface="楷体" panose="02010609060101010101" pitchFamily="49" charset="-122"/>
              <a:ea typeface="楷体" panose="02010609060101010101" pitchFamily="49" charset="-122"/>
            </a:endParaRPr>
          </a:p>
          <a:p>
            <a:endParaRPr lang="zh-CN" altLang="en-US" sz="3200" b="1">
              <a:latin typeface="楷体" panose="02010609060101010101" pitchFamily="49" charset="-122"/>
              <a:ea typeface="楷体" panose="02010609060101010101" pitchFamily="49" charset="-122"/>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1"/>
          <p:cNvSpPr>
            <a:spLocks noGrp="1"/>
          </p:cNvSpPr>
          <p:nvPr>
            <p:ph type="title"/>
          </p:nvPr>
        </p:nvSpPr>
        <p:spPr/>
        <p:txBody>
          <a:bodyPr anchor="ctr"/>
          <a:p>
            <a:r>
              <a:rPr lang="zh-CN" altLang="en-US" sz="3200" b="1">
                <a:latin typeface="黑体" panose="02010609060101010101" pitchFamily="49" charset="-122"/>
                <a:ea typeface="黑体" panose="02010609060101010101" pitchFamily="49" charset="-122"/>
              </a:rPr>
              <a:t>四、报表的新旧衔接</a:t>
            </a:r>
            <a:endParaRPr lang="zh-CN" altLang="en-US" sz="3200" b="1">
              <a:latin typeface="黑体" panose="02010609060101010101" pitchFamily="49" charset="-122"/>
              <a:ea typeface="黑体" panose="02010609060101010101" pitchFamily="49" charset="-122"/>
            </a:endParaRPr>
          </a:p>
        </p:txBody>
      </p:sp>
      <p:sp>
        <p:nvSpPr>
          <p:cNvPr id="64514" name="内容占位符 2"/>
          <p:cNvSpPr>
            <a:spLocks noGrp="1"/>
          </p:cNvSpPr>
          <p:nvPr>
            <p:ph idx="1"/>
          </p:nvPr>
        </p:nvSpPr>
        <p:spPr/>
        <p:txBody>
          <a:bodyPr anchor="t"/>
          <a:p>
            <a:r>
              <a:rPr lang="zh-CN" altLang="en-US" sz="3200" b="1">
                <a:latin typeface="楷体" panose="02010609060101010101" pitchFamily="49" charset="-122"/>
                <a:ea typeface="楷体" panose="02010609060101010101" pitchFamily="49" charset="-122"/>
              </a:rPr>
              <a:t>（一）编制2019年1月1日资产负债表</a:t>
            </a:r>
            <a:endParaRPr lang="zh-CN" altLang="en-US" sz="3200" b="1">
              <a:latin typeface="楷体" panose="02010609060101010101" pitchFamily="49" charset="-122"/>
              <a:ea typeface="楷体" panose="02010609060101010101" pitchFamily="49" charset="-122"/>
            </a:endParaRPr>
          </a:p>
          <a:p>
            <a:r>
              <a:rPr lang="zh-CN" altLang="en-US" sz="3200" b="1">
                <a:latin typeface="楷体" panose="02010609060101010101" pitchFamily="49" charset="-122"/>
                <a:ea typeface="楷体" panose="02010609060101010101" pitchFamily="49" charset="-122"/>
              </a:rPr>
              <a:t> 事业单位应当根据2019年1月1日新账的财务会计科目余额，按照新制度编制2019年1月1日资产负债表（仅要求填列各项目“年初余额”）。</a:t>
            </a:r>
            <a:endParaRPr lang="zh-CN" altLang="en-US" sz="3200" b="1">
              <a:latin typeface="楷体" panose="02010609060101010101" pitchFamily="49" charset="-122"/>
              <a:ea typeface="楷体" panose="02010609060101010101" pitchFamily="49"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5"/>
          <p:cNvSpPr txBox="1">
            <a:spLocks noGrp="1"/>
          </p:cNvSpPr>
          <p:nvPr/>
        </p:nvSpPr>
        <p:spPr>
          <a:xfrm>
            <a:off x="6553200" y="6245225"/>
            <a:ext cx="1981200" cy="476250"/>
          </a:xfrm>
          <a:prstGeom prst="rect">
            <a:avLst/>
          </a:prstGeom>
          <a:noFill/>
          <a:ln w="9525">
            <a:noFill/>
          </a:ln>
        </p:spPr>
        <p:txBody>
          <a:bodyPr anchor="t"/>
          <a:p>
            <a:pPr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9218" name="Rectangle 2"/>
          <p:cNvSpPr>
            <a:spLocks noGrp="1"/>
          </p:cNvSpPr>
          <p:nvPr>
            <p:ph type="title"/>
          </p:nvPr>
        </p:nvSpPr>
        <p:spPr>
          <a:xfrm>
            <a:off x="1447800" y="304800"/>
            <a:ext cx="6724650" cy="1066800"/>
          </a:xfrm>
        </p:spPr>
        <p:txBody>
          <a:bodyPr wrap="square" anchor="b">
            <a:scene3d>
              <a:camera prst="orthographicFront"/>
              <a:lightRig rig="threePt" dir="t"/>
            </a:scene3d>
          </a:bodyPr>
          <a:p>
            <a:pPr fontAlgn="base"/>
            <a:r>
              <a:rPr lang="zh-CN" altLang="en-US" sz="4000" b="1" strike="noStrike" noProof="1" dirty="0">
                <a:solidFill>
                  <a:schemeClr val="tx1"/>
                </a:solidFill>
                <a:effectLst>
                  <a:outerShdw blurRad="38100" dist="19050" dir="2700000" algn="tl" rotWithShape="0">
                    <a:schemeClr val="dk1">
                      <a:alpha val="40000"/>
                    </a:schemeClr>
                  </a:outerShdw>
                </a:effectLst>
                <a:ea typeface="黑体" panose="02010609060101010101" pitchFamily="49" charset="-122"/>
                <a:sym typeface="+mn-ea"/>
              </a:rPr>
              <a:t>一、新旧制度衔接总要求</a:t>
            </a:r>
            <a:endParaRPr lang="zh-CN" altLang="en-US" sz="4000" b="1" strike="noStrike" noProof="1" dirty="0">
              <a:solidFill>
                <a:schemeClr val="tx1"/>
              </a:solidFill>
              <a:effectLst>
                <a:outerShdw blurRad="38100" dist="19050" dir="2700000" algn="tl" rotWithShape="0">
                  <a:schemeClr val="dk1">
                    <a:alpha val="40000"/>
                  </a:schemeClr>
                </a:outerShdw>
              </a:effectLst>
              <a:ea typeface="黑体" panose="02010609060101010101" pitchFamily="49" charset="-122"/>
              <a:sym typeface="+mn-ea"/>
            </a:endParaRPr>
          </a:p>
        </p:txBody>
      </p:sp>
      <p:sp>
        <p:nvSpPr>
          <p:cNvPr id="10243" name="Rectangle 3"/>
          <p:cNvSpPr>
            <a:spLocks noGrp="1"/>
          </p:cNvSpPr>
          <p:nvPr>
            <p:ph type="body"/>
          </p:nvPr>
        </p:nvSpPr>
        <p:spPr>
          <a:xfrm>
            <a:off x="395283" y="1752600"/>
            <a:ext cx="8497892" cy="4700587"/>
          </a:xfrm>
        </p:spPr>
        <p:txBody>
          <a:bodyPr wrap="square" anchor="t"/>
          <a:p>
            <a:pPr fontAlgn="base"/>
            <a:r>
              <a:rPr lang="zh-CN" altLang="en-US" sz="3600" b="1" strike="noStrike" noProof="1"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财政部于2017年10月24日印发了《政府会计制度——行政事业单位会计科目和报表》，简称新制度）。目前执行《行政单位会计制度》、《事业单位会计制度》，简称原制度）的单位，</a:t>
            </a:r>
            <a:r>
              <a:rPr lang="zh-CN" altLang="en-US" sz="3600" b="1" strike="noStrike" noProof="1"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sym typeface="+mn-ea"/>
              </a:rPr>
              <a:t>自2019年1月1日起执行新制度，严格按照新制度的规定进行会计核算、编制财务报表和预算会计报表，不再执行原制度</a:t>
            </a:r>
            <a:r>
              <a:rPr lang="zh-CN" altLang="en-US" sz="3600" b="1" strike="noStrike" noProof="1"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a:t>
            </a:r>
            <a:endParaRPr lang="zh-CN" altLang="en-US" sz="3600" b="1" strike="noStrike" noProof="1"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a:p>
            <a:pPr fontAlgn="base"/>
            <a:endParaRPr lang="zh-CN" altLang="en-US" sz="3600" b="1" strike="noStrike" noProof="1"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a:p>
            <a:pPr fontAlgn="base"/>
            <a:endParaRPr lang="zh-CN" altLang="en-US" sz="3200" b="1" strike="noStrike" noProof="1" dirty="0">
              <a:latin typeface="楷体_GB2312" pitchFamily="1" charset="-122"/>
              <a:ea typeface="楷体_GB2312" pitchFamily="1"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标题 1"/>
          <p:cNvSpPr>
            <a:spLocks noGrp="1"/>
          </p:cNvSpPr>
          <p:nvPr>
            <p:ph type="title"/>
          </p:nvPr>
        </p:nvSpPr>
        <p:spPr/>
        <p:txBody>
          <a:bodyPr anchor="ctr"/>
          <a:p>
            <a:r>
              <a:rPr lang="zh-CN" altLang="en-US" sz="2800" b="1">
                <a:latin typeface="楷体" panose="02010609060101010101" pitchFamily="49" charset="-122"/>
                <a:ea typeface="楷体" panose="02010609060101010101" pitchFamily="49" charset="-122"/>
              </a:rPr>
              <a:t>（二）2019年度财务报表和预算会计报表的编制</a:t>
            </a:r>
            <a:endParaRPr lang="zh-CN" altLang="en-US" sz="2800" b="1">
              <a:latin typeface="楷体" panose="02010609060101010101" pitchFamily="49" charset="-122"/>
              <a:ea typeface="楷体" panose="02010609060101010101" pitchFamily="49" charset="-122"/>
            </a:endParaRPr>
          </a:p>
        </p:txBody>
      </p:sp>
      <p:sp>
        <p:nvSpPr>
          <p:cNvPr id="65538" name="内容占位符 2"/>
          <p:cNvSpPr>
            <a:spLocks noGrp="1"/>
          </p:cNvSpPr>
          <p:nvPr>
            <p:ph idx="1"/>
          </p:nvPr>
        </p:nvSpPr>
        <p:spPr>
          <a:xfrm>
            <a:off x="457200" y="1341438"/>
            <a:ext cx="8229600" cy="4714875"/>
          </a:xfrm>
        </p:spPr>
        <p:txBody>
          <a:bodyPr anchor="t"/>
          <a:p>
            <a:r>
              <a:rPr lang="zh-CN" altLang="en-US" sz="2800" b="1">
                <a:latin typeface="楷体" panose="02010609060101010101" pitchFamily="49" charset="-122"/>
                <a:ea typeface="楷体" panose="02010609060101010101" pitchFamily="49" charset="-122"/>
              </a:rPr>
              <a:t>事业单位应当按照新制度规定编制2019年财务报表和预算会计报表。在编制2019年度收入费用表、净资产变动表、现金流量表和预算收入支出表、预算结转结余变动表时，不要求填列上年比较数。</a:t>
            </a:r>
            <a:endParaRPr lang="zh-CN" altLang="en-US" sz="2800" b="1">
              <a:latin typeface="楷体" panose="02010609060101010101" pitchFamily="49" charset="-122"/>
              <a:ea typeface="楷体" panose="02010609060101010101" pitchFamily="49" charset="-122"/>
            </a:endParaRPr>
          </a:p>
          <a:p>
            <a:r>
              <a:rPr lang="zh-CN" altLang="en-US" sz="2800" b="1">
                <a:latin typeface="楷体" panose="02010609060101010101" pitchFamily="49" charset="-122"/>
                <a:ea typeface="楷体" panose="02010609060101010101" pitchFamily="49" charset="-122"/>
              </a:rPr>
              <a:t>事业单位应当根据2019年1月1日新账财务会计科目余额，填列2019年净资产变动表各项目的“上年年末余额”；根据2019年1月1日新账预算会计科目余额，填列2019年预算结转结余变动表的“年初预算结转结余”项目和财政拨款预算收入支出表的“年初财政拨款结转结余”项目。</a:t>
            </a:r>
            <a:endParaRPr lang="zh-CN" altLang="en-US" sz="2800" b="1">
              <a:latin typeface="楷体" panose="02010609060101010101" pitchFamily="49" charset="-122"/>
              <a:ea typeface="楷体" panose="02010609060101010101" pitchFamily="49" charset="-122"/>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1"/>
          <p:cNvSpPr>
            <a:spLocks noGrp="1"/>
          </p:cNvSpPr>
          <p:nvPr>
            <p:ph type="title"/>
          </p:nvPr>
        </p:nvSpPr>
        <p:spPr/>
        <p:txBody>
          <a:bodyPr anchor="ctr"/>
          <a:p>
            <a:endParaRPr lang="zh-CN" altLang="en-US"/>
          </a:p>
        </p:txBody>
      </p:sp>
      <p:sp>
        <p:nvSpPr>
          <p:cNvPr id="3" name="内容占位符 2"/>
          <p:cNvSpPr>
            <a:spLocks noGrp="1"/>
          </p:cNvSpPr>
          <p:nvPr>
            <p:ph idx="1"/>
          </p:nvPr>
        </p:nvSpPr>
        <p:spPr/>
        <p:txBody>
          <a:bodyPr/>
          <a:p>
            <a:pPr algn="ctr" fontAlgn="base"/>
            <a:r>
              <a:rPr lang="zh-CN" altLang="en-US" b="1" strike="noStrike" noProof="1" dirty="0">
                <a:solidFill>
                  <a:schemeClr val="bg1"/>
                </a:solidFill>
                <a:latin typeface="微软雅黑" panose="020B0503020204020204" charset="-122"/>
                <a:ea typeface="微软雅黑" panose="020B0503020204020204" charset="-122"/>
                <a:sym typeface="+mn-ea"/>
              </a:rPr>
              <a:t>事业单位</a:t>
            </a:r>
            <a:r>
              <a:rPr lang="zh-CN" altLang="zh-CN" b="1" strike="noStrike" noProof="1" dirty="0">
                <a:solidFill>
                  <a:schemeClr val="bg1"/>
                </a:solidFill>
                <a:latin typeface="微软雅黑" panose="020B0503020204020204" charset="-122"/>
                <a:ea typeface="微软雅黑" panose="020B0503020204020204" charset="-122"/>
                <a:sym typeface="+mn-ea"/>
              </a:rPr>
              <a:t>政府会计新旧制度</a:t>
            </a:r>
            <a:endParaRPr lang="zh-CN" altLang="zh-CN" b="1" strike="noStrike" noProof="1" dirty="0">
              <a:solidFill>
                <a:schemeClr val="bg1"/>
              </a:solidFill>
              <a:latin typeface="微软雅黑" panose="020B0503020204020204" charset="-122"/>
              <a:ea typeface="微软雅黑" panose="020B0503020204020204" charset="-122"/>
            </a:endParaRPr>
          </a:p>
          <a:p>
            <a:pPr algn="ctr" fontAlgn="base"/>
            <a:r>
              <a:rPr lang="zh-CN" altLang="zh-CN" b="1" strike="noStrike" noProof="1" dirty="0">
                <a:solidFill>
                  <a:schemeClr val="bg1"/>
                </a:solidFill>
                <a:latin typeface="微软雅黑" panose="020B0503020204020204" charset="-122"/>
                <a:ea typeface="微软雅黑" panose="020B0503020204020204" charset="-122"/>
                <a:sym typeface="+mn-ea"/>
              </a:rPr>
              <a:t>衔接案例示范</a:t>
            </a:r>
            <a:endParaRPr lang="zh-CN" altLang="zh-CN" b="1" strike="noStrike" noProof="1" dirty="0">
              <a:solidFill>
                <a:schemeClr val="bg1"/>
              </a:solidFill>
              <a:latin typeface="微软雅黑" panose="020B0503020204020204" charset="-122"/>
              <a:ea typeface="微软雅黑" panose="020B0503020204020204" charset="-122"/>
            </a:endParaRPr>
          </a:p>
          <a:p>
            <a:pPr fontAlgn="base"/>
            <a:r>
              <a:rPr lang="zh-CN" altLang="en-US" sz="4000" b="1" strike="noStrike" noProof="1">
                <a:solidFill>
                  <a:schemeClr val="tx1"/>
                </a:solidFill>
                <a:effectLst>
                  <a:outerShdw blurRad="38100" dist="19050" dir="2700000" algn="tl" rotWithShape="0">
                    <a:schemeClr val="dk1">
                      <a:alpha val="40000"/>
                    </a:schemeClr>
                  </a:outerShdw>
                </a:effectLst>
              </a:rPr>
              <a:t>五、事业单位政府会计新旧制度</a:t>
            </a:r>
            <a:br>
              <a:rPr lang="zh-CN" altLang="en-US" sz="4000" b="1">
                <a:solidFill>
                  <a:schemeClr val="tx1"/>
                </a:solidFill>
                <a:effectLst>
                  <a:outerShdw blurRad="38100" dist="19050" dir="2700000" algn="tl" rotWithShape="0">
                    <a:schemeClr val="dk1">
                      <a:alpha val="40000"/>
                    </a:schemeClr>
                  </a:outerShdw>
                </a:effectLst>
              </a:rPr>
            </a:br>
            <a:r>
              <a:rPr lang="zh-CN" altLang="en-US" sz="4000" b="1" strike="noStrike" noProof="1">
                <a:solidFill>
                  <a:schemeClr val="tx1"/>
                </a:solidFill>
                <a:effectLst>
                  <a:outerShdw blurRad="38100" dist="19050" dir="2700000" algn="tl" rotWithShape="0">
                    <a:schemeClr val="dk1">
                      <a:alpha val="40000"/>
                    </a:schemeClr>
                  </a:outerShdw>
                </a:effectLst>
              </a:rPr>
              <a:t>衔接案例示范</a:t>
            </a:r>
            <a:endParaRPr lang="zh-CN" altLang="en-US" sz="4000" b="1" strike="noStrike" noProof="1">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标题 1"/>
          <p:cNvSpPr>
            <a:spLocks noGrp="1"/>
          </p:cNvSpPr>
          <p:nvPr>
            <p:ph type="title"/>
          </p:nvPr>
        </p:nvSpPr>
        <p:spPr>
          <a:xfrm>
            <a:off x="628650" y="1131888"/>
            <a:ext cx="5408613" cy="727075"/>
          </a:xfrm>
        </p:spPr>
        <p:txBody>
          <a:bodyPr anchor="ctr"/>
          <a:p>
            <a:r>
              <a:rPr lang="zh-CN" altLang="en-US" sz="2100" b="1" dirty="0">
                <a:solidFill>
                  <a:srgbClr val="FFFFFF"/>
                </a:solidFill>
                <a:latin typeface="微软雅黑" panose="020B0503020204020204" charset="-122"/>
                <a:ea typeface="微软雅黑" panose="020B0503020204020204" charset="-122"/>
                <a:sym typeface="微软雅黑" panose="020B0503020204020204" charset="-122"/>
              </a:rPr>
              <a:t>事业单位新旧会计制度衔接的案例分析</a:t>
            </a:r>
            <a:endParaRPr lang="zh-CN" altLang="en-US" sz="2100" b="1"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5122" name="内容占位符 2"/>
          <p:cNvSpPr>
            <a:spLocks noGrp="1"/>
          </p:cNvSpPr>
          <p:nvPr>
            <p:ph idx="1"/>
          </p:nvPr>
        </p:nvSpPr>
        <p:spPr>
          <a:xfrm>
            <a:off x="534988" y="1330325"/>
            <a:ext cx="7600950" cy="4197350"/>
          </a:xfrm>
        </p:spPr>
        <p:txBody>
          <a:bodyPr anchor="t"/>
          <a:p>
            <a:pPr fontAlgn="base"/>
            <a:r>
              <a:rPr lang="zh-CN" altLang="en-US" sz="2800" b="1" strike="noStrike" noProof="1">
                <a:solidFill>
                  <a:schemeClr val="tx1"/>
                </a:solidFill>
                <a:effectLst>
                  <a:outerShdw blurRad="38100" dist="19050" dir="2700000" algn="tl" rotWithShape="0">
                    <a:schemeClr val="dk1">
                      <a:alpha val="40000"/>
                    </a:schemeClr>
                  </a:outerShdw>
                </a:effectLst>
              </a:rPr>
              <a:t>设某事业单位</a:t>
            </a:r>
            <a:r>
              <a:rPr lang="en-US" altLang="zh-CN" sz="2800" b="1" strike="noStrike" noProof="1">
                <a:solidFill>
                  <a:schemeClr val="tx1"/>
                </a:solidFill>
                <a:effectLst>
                  <a:outerShdw blurRad="38100" dist="19050" dir="2700000" algn="tl" rotWithShape="0">
                    <a:schemeClr val="dk1">
                      <a:alpha val="40000"/>
                    </a:schemeClr>
                  </a:outerShdw>
                </a:effectLst>
              </a:rPr>
              <a:t>2018</a:t>
            </a:r>
            <a:r>
              <a:rPr lang="zh-CN" altLang="en-US" sz="2800" b="1" strike="noStrike" noProof="1">
                <a:solidFill>
                  <a:schemeClr val="tx1"/>
                </a:solidFill>
                <a:effectLst>
                  <a:outerShdw blurRad="38100" dist="19050" dir="2700000" algn="tl" rotWithShape="0">
                    <a:schemeClr val="dk1">
                      <a:alpha val="40000"/>
                    </a:schemeClr>
                  </a:outerShdw>
                </a:effectLst>
              </a:rPr>
              <a:t>年</a:t>
            </a:r>
            <a:r>
              <a:rPr lang="en-US" altLang="zh-CN" sz="2800" b="1" strike="noStrike" noProof="1">
                <a:solidFill>
                  <a:schemeClr val="tx1"/>
                </a:solidFill>
                <a:effectLst>
                  <a:outerShdw blurRad="38100" dist="19050" dir="2700000" algn="tl" rotWithShape="0">
                    <a:schemeClr val="dk1">
                      <a:alpha val="40000"/>
                    </a:schemeClr>
                  </a:outerShdw>
                </a:effectLst>
              </a:rPr>
              <a:t>12</a:t>
            </a:r>
            <a:r>
              <a:rPr lang="zh-CN" altLang="en-US" sz="2800" b="1" strike="noStrike" noProof="1">
                <a:solidFill>
                  <a:schemeClr val="tx1"/>
                </a:solidFill>
                <a:effectLst>
                  <a:outerShdw blurRad="38100" dist="19050" dir="2700000" algn="tl" rotWithShape="0">
                    <a:schemeClr val="dk1">
                      <a:alpha val="40000"/>
                    </a:schemeClr>
                  </a:outerShdw>
                </a:effectLst>
              </a:rPr>
              <a:t>月</a:t>
            </a:r>
            <a:r>
              <a:rPr lang="en-US" altLang="zh-CN" sz="2800" b="1" strike="noStrike" noProof="1">
                <a:solidFill>
                  <a:schemeClr val="tx1"/>
                </a:solidFill>
                <a:effectLst>
                  <a:outerShdw blurRad="38100" dist="19050" dir="2700000" algn="tl" rotWithShape="0">
                    <a:schemeClr val="dk1">
                      <a:alpha val="40000"/>
                    </a:schemeClr>
                  </a:outerShdw>
                </a:effectLst>
              </a:rPr>
              <a:t>31</a:t>
            </a:r>
            <a:r>
              <a:rPr lang="zh-CN" altLang="en-US" sz="2800" b="1" strike="noStrike" noProof="1">
                <a:solidFill>
                  <a:schemeClr val="tx1"/>
                </a:solidFill>
                <a:effectLst>
                  <a:outerShdw blurRad="38100" dist="19050" dir="2700000" algn="tl" rotWithShape="0">
                    <a:schemeClr val="dk1">
                      <a:alpha val="40000"/>
                    </a:schemeClr>
                  </a:outerShdw>
                </a:effectLst>
              </a:rPr>
              <a:t>日的编制的资产负债表如下表：</a:t>
            </a:r>
            <a:endParaRPr lang="zh-CN" altLang="en-US" sz="2800" b="1" strike="noStrike" noProof="1">
              <a:solidFill>
                <a:schemeClr val="tx1"/>
              </a:solidFill>
              <a:effectLst>
                <a:outerShdw blurRad="38100" dist="19050" dir="2700000" algn="tl" rotWithShape="0">
                  <a:schemeClr val="dk1">
                    <a:alpha val="40000"/>
                  </a:schemeClr>
                </a:outerShdw>
              </a:effectLst>
            </a:endParaRPr>
          </a:p>
          <a:p>
            <a:pPr fontAlgn="base"/>
            <a:r>
              <a:rPr lang="zh-CN" altLang="en-US" sz="2800" b="1" strike="noStrike" noProof="1">
                <a:solidFill>
                  <a:schemeClr val="tx1"/>
                </a:solidFill>
                <a:effectLst>
                  <a:outerShdw blurRad="38100" dist="19050" dir="2700000" algn="tl" rotWithShape="0">
                    <a:schemeClr val="dk1">
                      <a:alpha val="40000"/>
                    </a:schemeClr>
                  </a:outerShdw>
                </a:effectLst>
              </a:rPr>
              <a:t>经过查询有以下业务在新旧制度衔接中要进行处理的事项如下：</a:t>
            </a:r>
            <a:endParaRPr lang="zh-CN" altLang="en-US" sz="2800" b="1" strike="noStrike" noProof="1">
              <a:solidFill>
                <a:schemeClr val="tx1"/>
              </a:solidFill>
              <a:effectLst>
                <a:outerShdw blurRad="38100" dist="19050" dir="2700000" algn="tl" rotWithShape="0">
                  <a:schemeClr val="dk1">
                    <a:alpha val="40000"/>
                  </a:schemeClr>
                </a:outerShdw>
              </a:effectLst>
            </a:endParaRPr>
          </a:p>
          <a:p>
            <a:pPr fontAlgn="base"/>
            <a:r>
              <a:rPr lang="zh-CN" altLang="en-US" sz="2800" b="1" strike="noStrike" noProof="1">
                <a:solidFill>
                  <a:schemeClr val="tx1"/>
                </a:solidFill>
                <a:effectLst>
                  <a:outerShdw blurRad="38100" dist="19050" dir="2700000" algn="tl" rotWithShape="0">
                    <a:schemeClr val="dk1">
                      <a:alpha val="40000"/>
                    </a:schemeClr>
                  </a:outerShdw>
                </a:effectLst>
              </a:rPr>
              <a:t>要求：进行该事业单位新旧会计制度的衔接处理。</a:t>
            </a:r>
            <a:endParaRPr lang="zh-CN" altLang="en-US" sz="2800" b="1" strike="noStrike" noProof="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09" name="图片 1"/>
          <p:cNvPicPr>
            <a:picLocks noChangeAspect="1"/>
          </p:cNvPicPr>
          <p:nvPr/>
        </p:nvPicPr>
        <p:blipFill>
          <a:blip r:embed="rId1"/>
          <a:stretch>
            <a:fillRect/>
          </a:stretch>
        </p:blipFill>
        <p:spPr>
          <a:xfrm>
            <a:off x="346075" y="965200"/>
            <a:ext cx="7940675" cy="5575300"/>
          </a:xfrm>
          <a:prstGeom prst="rect">
            <a:avLst/>
          </a:prstGeom>
          <a:noFill/>
          <a:ln w="9525">
            <a:noFill/>
          </a:ln>
        </p:spPr>
      </p:pic>
      <p:sp>
        <p:nvSpPr>
          <p:cNvPr id="4" name="文本框 3"/>
          <p:cNvSpPr txBox="1"/>
          <p:nvPr/>
        </p:nvSpPr>
        <p:spPr>
          <a:xfrm>
            <a:off x="1703388" y="534988"/>
            <a:ext cx="6035675" cy="522288"/>
          </a:xfrm>
          <a:prstGeom prst="rect">
            <a:avLst/>
          </a:prstGeom>
          <a:noFill/>
        </p:spPr>
        <p:txBody>
          <a:bodyPr wrap="square" rtlCol="0" anchor="t">
            <a:spAutoFit/>
          </a:bodyPr>
          <a:p>
            <a:r>
              <a:rPr lang="en-US" altLang="zh-CN" sz="2800" b="1" noProof="1">
                <a:effectLst>
                  <a:outerShdw blurRad="38100" dist="19050" dir="2700000" algn="tl" rotWithShape="0">
                    <a:schemeClr val="dk1">
                      <a:alpha val="40000"/>
                    </a:schemeClr>
                  </a:outerShdw>
                </a:effectLst>
                <a:latin typeface="等线" panose="02010600030101010101" pitchFamily="2" charset="-122"/>
                <a:ea typeface="等线" panose="02010600030101010101" pitchFamily="2" charset="-122"/>
                <a:cs typeface="+mn-cs"/>
                <a:sym typeface="+mn-ea"/>
              </a:rPr>
              <a:t>2018</a:t>
            </a:r>
            <a:r>
              <a:rPr lang="zh-CN" altLang="en-US" sz="2800" b="1" noProof="1">
                <a:effectLst>
                  <a:outerShdw blurRad="38100" dist="19050" dir="2700000" algn="tl" rotWithShape="0">
                    <a:schemeClr val="dk1">
                      <a:alpha val="40000"/>
                    </a:schemeClr>
                  </a:outerShdw>
                </a:effectLst>
                <a:latin typeface="等线" panose="02010600030101010101" pitchFamily="2" charset="-122"/>
                <a:ea typeface="等线" panose="02010600030101010101" pitchFamily="2" charset="-122"/>
                <a:cs typeface="+mn-cs"/>
                <a:sym typeface="+mn-ea"/>
              </a:rPr>
              <a:t>年</a:t>
            </a:r>
            <a:r>
              <a:rPr lang="en-US" altLang="zh-CN" sz="2800" b="1" noProof="1">
                <a:effectLst>
                  <a:outerShdw blurRad="38100" dist="19050" dir="2700000" algn="tl" rotWithShape="0">
                    <a:schemeClr val="dk1">
                      <a:alpha val="40000"/>
                    </a:schemeClr>
                  </a:outerShdw>
                </a:effectLst>
                <a:latin typeface="等线" panose="02010600030101010101" pitchFamily="2" charset="-122"/>
                <a:ea typeface="等线" panose="02010600030101010101" pitchFamily="2" charset="-122"/>
                <a:cs typeface="+mn-cs"/>
                <a:sym typeface="+mn-ea"/>
              </a:rPr>
              <a:t>12</a:t>
            </a:r>
            <a:r>
              <a:rPr lang="zh-CN" altLang="en-US" sz="2800" b="1" noProof="1">
                <a:effectLst>
                  <a:outerShdw blurRad="38100" dist="19050" dir="2700000" algn="tl" rotWithShape="0">
                    <a:schemeClr val="dk1">
                      <a:alpha val="40000"/>
                    </a:schemeClr>
                  </a:outerShdw>
                </a:effectLst>
                <a:latin typeface="等线" panose="02010600030101010101" pitchFamily="2" charset="-122"/>
                <a:ea typeface="等线" panose="02010600030101010101" pitchFamily="2" charset="-122"/>
                <a:cs typeface="+mn-cs"/>
                <a:sym typeface="+mn-ea"/>
              </a:rPr>
              <a:t>月</a:t>
            </a:r>
            <a:r>
              <a:rPr lang="en-US" altLang="zh-CN" sz="2800" b="1" noProof="1">
                <a:effectLst>
                  <a:outerShdw blurRad="38100" dist="19050" dir="2700000" algn="tl" rotWithShape="0">
                    <a:schemeClr val="dk1">
                      <a:alpha val="40000"/>
                    </a:schemeClr>
                  </a:outerShdw>
                </a:effectLst>
                <a:latin typeface="等线" panose="02010600030101010101" pitchFamily="2" charset="-122"/>
                <a:ea typeface="等线" panose="02010600030101010101" pitchFamily="2" charset="-122"/>
                <a:cs typeface="+mn-cs"/>
                <a:sym typeface="+mn-ea"/>
              </a:rPr>
              <a:t>31</a:t>
            </a:r>
            <a:r>
              <a:rPr lang="zh-CN" altLang="en-US" sz="2800" b="1" noProof="1">
                <a:effectLst>
                  <a:outerShdw blurRad="38100" dist="19050" dir="2700000" algn="tl" rotWithShape="0">
                    <a:schemeClr val="dk1">
                      <a:alpha val="40000"/>
                    </a:schemeClr>
                  </a:outerShdw>
                </a:effectLst>
                <a:latin typeface="等线" panose="02010600030101010101" pitchFamily="2" charset="-122"/>
                <a:ea typeface="等线" panose="02010600030101010101" pitchFamily="2" charset="-122"/>
                <a:cs typeface="+mn-cs"/>
                <a:sym typeface="+mn-ea"/>
              </a:rPr>
              <a:t>日编制的资产负债表</a:t>
            </a:r>
            <a:endParaRPr lang="zh-CN" altLang="en-US" sz="2800" b="1" noProof="1">
              <a:effectLst>
                <a:outerShdw blurRad="38100" dist="19050" dir="2700000" algn="tl" rotWithShape="0">
                  <a:schemeClr val="dk1">
                    <a:alpha val="40000"/>
                  </a:schemeClr>
                </a:outerShdw>
              </a:effectLst>
              <a:latin typeface="等线" panose="02010600030101010101" pitchFamily="2" charset="-122"/>
              <a:ea typeface="等线" panose="02010600030101010101" pitchFamily="2" charset="-122"/>
              <a:cs typeface="+mn-cs"/>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内容占位符 2"/>
          <p:cNvSpPr>
            <a:spLocks noGrp="1"/>
          </p:cNvSpPr>
          <p:nvPr>
            <p:ph idx="1"/>
          </p:nvPr>
        </p:nvSpPr>
        <p:spPr>
          <a:xfrm>
            <a:off x="500063" y="1238250"/>
            <a:ext cx="7793038" cy="5094288"/>
          </a:xfrm>
        </p:spPr>
        <p:txBody>
          <a:bodyPr anchor="t"/>
          <a:p>
            <a:pPr fontAlgn="base"/>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第一步</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a:t>
            </a:r>
            <a:r>
              <a:rPr lang="zh-CN" altLang="en-US" b="1" strike="noStrike" noProof="1">
                <a:solidFill>
                  <a:schemeClr val="tx1"/>
                </a:solidFill>
                <a:effectLst>
                  <a:outerShdw blurRad="38100" dist="19050" dir="2700000" algn="tl" rotWithShape="0">
                    <a:schemeClr val="dk1">
                      <a:alpha val="40000"/>
                    </a:schemeClr>
                  </a:outerShdw>
                </a:effectLst>
              </a:rPr>
              <a:t>新旧制度衔接中要进行原账转入新账的处理的事项：</a:t>
            </a:r>
            <a:endParaRPr lang="en-US" altLang="zh-CN" b="1" strike="noStrike" noProof="1">
              <a:solidFill>
                <a:schemeClr val="tx1"/>
              </a:solidFill>
              <a:effectLst>
                <a:outerShdw blurRad="38100" dist="19050" dir="2700000" algn="tl" rotWithShape="0">
                  <a:schemeClr val="dk1">
                    <a:alpha val="40000"/>
                  </a:schemeClr>
                </a:outerShdw>
              </a:effectLst>
            </a:endParaRPr>
          </a:p>
          <a:p>
            <a:pPr fontAlgn="base"/>
            <a:r>
              <a:rPr lang="en-US" altLang="zh-CN" b="1" strike="noStrike" noProof="1">
                <a:solidFill>
                  <a:schemeClr val="tx1"/>
                </a:solidFill>
                <a:effectLst>
                  <a:outerShdw blurRad="38100" dist="19050" dir="2700000" algn="tl" rotWithShape="0">
                    <a:schemeClr val="dk1">
                      <a:alpha val="40000"/>
                    </a:schemeClr>
                  </a:outerShdw>
                </a:effectLst>
              </a:rPr>
              <a:t>1.</a:t>
            </a:r>
            <a:r>
              <a:rPr lang="zh-CN" altLang="en-US" b="1" strike="noStrike" noProof="1">
                <a:solidFill>
                  <a:schemeClr val="tx1"/>
                </a:solidFill>
                <a:effectLst>
                  <a:outerShdw blurRad="38100" dist="19050" dir="2700000" algn="tl" rotWithShape="0">
                    <a:schemeClr val="dk1">
                      <a:alpha val="40000"/>
                    </a:schemeClr>
                  </a:outerShdw>
                </a:effectLst>
              </a:rPr>
              <a:t>表中的</a:t>
            </a:r>
            <a:r>
              <a:rPr lang="en-US" altLang="zh-CN" b="1" strike="noStrike" noProof="1">
                <a:solidFill>
                  <a:schemeClr val="tx1"/>
                </a:solidFill>
                <a:effectLst>
                  <a:outerShdw blurRad="38100" dist="19050" dir="2700000" algn="tl" rotWithShape="0">
                    <a:schemeClr val="dk1">
                      <a:alpha val="40000"/>
                    </a:schemeClr>
                  </a:outerShdw>
                </a:effectLst>
              </a:rPr>
              <a:t>“</a:t>
            </a:r>
            <a:r>
              <a:rPr lang="zh-CN" altLang="en-US" b="1" strike="noStrike" noProof="1">
                <a:solidFill>
                  <a:schemeClr val="tx1"/>
                </a:solidFill>
                <a:effectLst>
                  <a:outerShdw blurRad="38100" dist="19050" dir="2700000" algn="tl" rotWithShape="0">
                    <a:schemeClr val="dk1">
                      <a:alpha val="40000"/>
                    </a:schemeClr>
                  </a:outerShdw>
                </a:effectLst>
              </a:rPr>
              <a:t>货币</a:t>
            </a:r>
            <a:r>
              <a:rPr lang="en-US" altLang="zh-CN" b="1" strike="noStrike" noProof="1">
                <a:solidFill>
                  <a:schemeClr val="tx1"/>
                </a:solidFill>
                <a:effectLst>
                  <a:outerShdw blurRad="38100" dist="19050" dir="2700000" algn="tl" rotWithShape="0">
                    <a:schemeClr val="dk1">
                      <a:alpha val="40000"/>
                    </a:schemeClr>
                  </a:outerShdw>
                </a:effectLst>
              </a:rPr>
              <a:t>现金”科目余额4518037.5中属于新制度规定</a:t>
            </a:r>
            <a:r>
              <a:rPr lang="zh-CN" altLang="en-US" b="1" strike="noStrike" noProof="1">
                <a:solidFill>
                  <a:schemeClr val="tx1"/>
                </a:solidFill>
                <a:effectLst>
                  <a:outerShdw blurRad="38100" dist="19050" dir="2700000" algn="tl" rotWithShape="0">
                    <a:schemeClr val="dk1">
                      <a:alpha val="40000"/>
                    </a:schemeClr>
                  </a:outerShdw>
                </a:effectLst>
              </a:rPr>
              <a:t>库存现金</a:t>
            </a:r>
            <a:r>
              <a:rPr lang="en-US" altLang="zh-CN" b="1" strike="noStrike" noProof="1">
                <a:solidFill>
                  <a:schemeClr val="tx1"/>
                </a:solidFill>
                <a:effectLst>
                  <a:outerShdw blurRad="38100" dist="19050" dir="2700000" algn="tl" rotWithShape="0">
                    <a:schemeClr val="dk1">
                      <a:alpha val="40000"/>
                    </a:schemeClr>
                  </a:outerShdw>
                </a:effectLst>
              </a:rPr>
              <a:t>1000</a:t>
            </a:r>
            <a:r>
              <a:rPr lang="zh-CN" altLang="en-US" b="1" strike="noStrike" noProof="1">
                <a:solidFill>
                  <a:schemeClr val="tx1"/>
                </a:solidFill>
                <a:effectLst>
                  <a:outerShdw blurRad="38100" dist="19050" dir="2700000" algn="tl" rotWithShape="0">
                    <a:schemeClr val="dk1">
                      <a:alpha val="40000"/>
                    </a:schemeClr>
                  </a:outerShdw>
                </a:effectLst>
              </a:rPr>
              <a:t>元，</a:t>
            </a:r>
            <a:r>
              <a:rPr lang="en-US" altLang="zh-CN" b="1" strike="noStrike" noProof="1">
                <a:solidFill>
                  <a:schemeClr val="tx1"/>
                </a:solidFill>
                <a:effectLst>
                  <a:outerShdw blurRad="38100" dist="19050" dir="2700000" algn="tl" rotWithShape="0">
                    <a:schemeClr val="dk1">
                      <a:alpha val="40000"/>
                    </a:schemeClr>
                  </a:outerShdw>
                </a:effectLst>
              </a:rPr>
              <a:t>“银行存款”科目4057037.5</a:t>
            </a:r>
            <a:r>
              <a:rPr lang="zh-CN" altLang="en-US" b="1" strike="noStrike" noProof="1">
                <a:solidFill>
                  <a:schemeClr val="tx1"/>
                </a:solidFill>
                <a:effectLst>
                  <a:outerShdw blurRad="38100" dist="19050" dir="2700000" algn="tl" rotWithShape="0">
                    <a:schemeClr val="dk1">
                      <a:alpha val="40000"/>
                    </a:schemeClr>
                  </a:outerShdw>
                </a:effectLst>
              </a:rPr>
              <a:t>元，</a:t>
            </a:r>
            <a:r>
              <a:rPr lang="en-US" altLang="zh-CN" b="1" strike="noStrike" noProof="1">
                <a:solidFill>
                  <a:schemeClr val="tx1"/>
                </a:solidFill>
                <a:effectLst>
                  <a:outerShdw blurRad="38100" dist="19050" dir="2700000" algn="tl" rotWithShape="0">
                    <a:schemeClr val="dk1">
                      <a:alpha val="40000"/>
                    </a:schemeClr>
                  </a:outerShdw>
                </a:effectLst>
              </a:rPr>
              <a:t>属于新制度规定的“其他货币资金”的金额</a:t>
            </a:r>
            <a:r>
              <a:rPr lang="zh-CN" altLang="en-US" b="1" strike="noStrike" noProof="1">
                <a:solidFill>
                  <a:schemeClr val="tx1"/>
                </a:solidFill>
                <a:effectLst>
                  <a:outerShdw blurRad="38100" dist="19050" dir="2700000" algn="tl" rotWithShape="0">
                    <a:schemeClr val="dk1">
                      <a:alpha val="40000"/>
                    </a:schemeClr>
                  </a:outerShdw>
                </a:effectLst>
              </a:rPr>
              <a:t>为</a:t>
            </a:r>
            <a:r>
              <a:rPr lang="en-US" altLang="zh-CN" b="1" strike="noStrike" noProof="1">
                <a:solidFill>
                  <a:schemeClr val="tx1"/>
                </a:solidFill>
                <a:effectLst>
                  <a:outerShdw blurRad="38100" dist="19050" dir="2700000" algn="tl" rotWithShape="0">
                    <a:schemeClr val="dk1">
                      <a:alpha val="40000"/>
                    </a:schemeClr>
                  </a:outerShdw>
                </a:effectLst>
              </a:rPr>
              <a:t>460000</a:t>
            </a:r>
            <a:r>
              <a:rPr lang="zh-CN" altLang="en-US" b="1" strike="noStrike" noProof="1">
                <a:solidFill>
                  <a:schemeClr val="tx1"/>
                </a:solidFill>
                <a:effectLst>
                  <a:outerShdw blurRad="38100" dist="19050" dir="2700000" algn="tl" rotWithShape="0">
                    <a:schemeClr val="dk1">
                      <a:alpha val="40000"/>
                    </a:schemeClr>
                  </a:outerShdw>
                </a:effectLst>
              </a:rPr>
              <a:t>元。</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2.</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原账</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“存货“97092</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元中有</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委托加工存货30000</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元，应</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转入新账的“加工物品”科目；</a:t>
            </a:r>
            <a:endPar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3.</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原账的“固定资产”科目中核算了按照新制度规定应当记入“文物文化资产”</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355000</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a:t>
            </a:r>
            <a:endParaRPr lang="zh-CN" altLang="en-US" b="1" strike="noStrike" noProof="1">
              <a:solidFill>
                <a:schemeClr val="tx1"/>
              </a:solidFill>
              <a:effectLst>
                <a:outerShdw blurRad="38100" dist="19050" dir="2700000" algn="tl" rotWithShape="0">
                  <a:schemeClr val="dk1">
                    <a:alpha val="40000"/>
                  </a:schemeClr>
                </a:outerShdw>
              </a:effectLst>
            </a:endParaRPr>
          </a:p>
          <a:p>
            <a:pPr fontAlgn="base"/>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4.原账</a:t>
            </a:r>
            <a:r>
              <a:rPr lang="zh-CN" altLang="zh-CN" b="1" strike="noStrike" noProof="1">
                <a:solidFill>
                  <a:schemeClr val="tx1"/>
                </a:solidFill>
                <a:effectLst>
                  <a:outerShdw blurRad="38100" dist="19050" dir="2700000" algn="tl" rotWithShape="0">
                    <a:schemeClr val="dk1">
                      <a:alpha val="40000"/>
                    </a:schemeClr>
                  </a:outerShdw>
                </a:effectLst>
              </a:rPr>
              <a:t>的</a:t>
            </a:r>
            <a:r>
              <a:rPr lang="zh-CN"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“应缴税费”科目</a:t>
            </a:r>
            <a:r>
              <a:rPr lang="zh-CN" altLang="zh-CN" b="1" strike="noStrike" noProof="1">
                <a:solidFill>
                  <a:schemeClr val="tx1"/>
                </a:solidFill>
                <a:effectLst>
                  <a:outerShdw blurRad="38100" dist="19050" dir="2700000" algn="tl" rotWithShape="0">
                    <a:schemeClr val="dk1">
                      <a:alpha val="40000"/>
                    </a:schemeClr>
                  </a:outerShdw>
                </a:effectLst>
              </a:rPr>
              <a:t>包括了“应交增值税”、</a:t>
            </a:r>
            <a:r>
              <a:rPr lang="en-US" altLang="zh-CN" b="1" strike="noStrike" noProof="1">
                <a:solidFill>
                  <a:schemeClr val="tx1"/>
                </a:solidFill>
                <a:effectLst>
                  <a:outerShdw blurRad="38100" dist="19050" dir="2700000" algn="tl" rotWithShape="0">
                    <a:schemeClr val="dk1">
                      <a:alpha val="40000"/>
                    </a:schemeClr>
                  </a:outerShdw>
                </a:effectLst>
              </a:rPr>
              <a:t>6900</a:t>
            </a:r>
            <a:r>
              <a:rPr lang="zh-CN" altLang="en-US" b="1" strike="noStrike" noProof="1">
                <a:solidFill>
                  <a:schemeClr val="tx1"/>
                </a:solidFill>
                <a:effectLst>
                  <a:outerShdw blurRad="38100" dist="19050" dir="2700000" algn="tl" rotWithShape="0">
                    <a:schemeClr val="dk1">
                      <a:alpha val="40000"/>
                    </a:schemeClr>
                  </a:outerShdw>
                </a:effectLst>
              </a:rPr>
              <a:t>元，其余为</a:t>
            </a:r>
            <a:r>
              <a:rPr lang="zh-CN" altLang="zh-CN" b="1" strike="noStrike" noProof="1">
                <a:solidFill>
                  <a:schemeClr val="tx1"/>
                </a:solidFill>
                <a:effectLst>
                  <a:outerShdw blurRad="38100" dist="19050" dir="2700000" algn="tl" rotWithShape="0">
                    <a:schemeClr val="dk1">
                      <a:alpha val="40000"/>
                    </a:schemeClr>
                  </a:outerShdw>
                </a:effectLst>
              </a:rPr>
              <a:t>“其他应交税费”。</a:t>
            </a:r>
            <a:endParaRPr lang="zh-CN" altLang="zh-CN" b="1" strike="noStrike" noProof="1">
              <a:solidFill>
                <a:schemeClr val="tx1"/>
              </a:solidFill>
              <a:effectLst>
                <a:outerShdw blurRad="38100" dist="19050" dir="2700000" algn="tl" rotWithShape="0">
                  <a:schemeClr val="dk1">
                    <a:alpha val="40000"/>
                  </a:schemeClr>
                </a:outerShdw>
              </a:effectLst>
            </a:endParaRPr>
          </a:p>
          <a:p>
            <a:pPr fontAlgn="base"/>
            <a:r>
              <a:rPr lang="zh-CN" altLang="zh-CN" b="1" strike="noStrike" noProof="1">
                <a:solidFill>
                  <a:schemeClr val="tx1"/>
                </a:solidFill>
                <a:effectLst>
                  <a:outerShdw blurRad="38100" dist="19050" dir="2700000" algn="tl" rotWithShape="0">
                    <a:schemeClr val="dk1">
                      <a:alpha val="40000"/>
                    </a:schemeClr>
                  </a:outerShdw>
                </a:effectLst>
              </a:rPr>
              <a:t>第一步处理后的表如下：</a:t>
            </a:r>
            <a:endParaRPr lang="zh-CN"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内容占位符 2"/>
          <p:cNvSpPr>
            <a:spLocks noGrp="1"/>
          </p:cNvSpPr>
          <p:nvPr>
            <p:ph idx="1"/>
          </p:nvPr>
        </p:nvSpPr>
        <p:spPr>
          <a:xfrm>
            <a:off x="319088" y="1036638"/>
            <a:ext cx="6272212" cy="4933950"/>
          </a:xfrm>
        </p:spPr>
        <p:txBody>
          <a:bodyPr anchor="t"/>
          <a:p>
            <a:pPr marL="0" indent="0">
              <a:buNone/>
            </a:pPr>
            <a:endParaRPr lang="zh-CN" altLang="en-US" b="1">
              <a:solidFill>
                <a:schemeClr val="accent2"/>
              </a:solidFill>
              <a:sym typeface="等线" panose="02010600030101010101" pitchFamily="2" charset="-122"/>
            </a:endParaRPr>
          </a:p>
        </p:txBody>
      </p:sp>
      <p:pic>
        <p:nvPicPr>
          <p:cNvPr id="70658" name="图片 2"/>
          <p:cNvPicPr>
            <a:picLocks noChangeAspect="1"/>
          </p:cNvPicPr>
          <p:nvPr/>
        </p:nvPicPr>
        <p:blipFill>
          <a:blip r:embed="rId1"/>
          <a:stretch>
            <a:fillRect/>
          </a:stretch>
        </p:blipFill>
        <p:spPr>
          <a:xfrm>
            <a:off x="319088" y="511175"/>
            <a:ext cx="8247062" cy="5924550"/>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1" name="图片 3"/>
          <p:cNvPicPr>
            <a:picLocks noChangeAspect="1"/>
          </p:cNvPicPr>
          <p:nvPr/>
        </p:nvPicPr>
        <p:blipFill>
          <a:blip r:embed="rId1"/>
          <a:stretch>
            <a:fillRect/>
          </a:stretch>
        </p:blipFill>
        <p:spPr>
          <a:xfrm>
            <a:off x="434975" y="511175"/>
            <a:ext cx="8074025" cy="6081713"/>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内容占位符 2"/>
          <p:cNvSpPr>
            <a:spLocks noGrp="1" noChangeArrowheads="1"/>
          </p:cNvSpPr>
          <p:nvPr>
            <p:ph idx="1"/>
          </p:nvPr>
        </p:nvSpPr>
        <p:spPr>
          <a:xfrm>
            <a:off x="306388" y="998538"/>
            <a:ext cx="6210300" cy="4748213"/>
          </a:xfrm>
        </p:spPr>
        <p:txBody>
          <a:bodyPr vert="horz" wrap="square" lIns="68580" tIns="34290" rIns="68580" bIns="34290" numCol="1" anchor="t" anchorCtr="0" compatLnSpc="1"/>
          <a:lstStyle/>
          <a:p>
            <a:pPr marL="0" marR="0" lvl="0" indent="539750" algn="l" defTabSz="914400" rtl="0" eaLnBrk="1" fontAlgn="base" latinLnBrk="0" hangingPunct="1">
              <a:lnSpc>
                <a:spcPct val="150000"/>
              </a:lnSpc>
              <a:spcBef>
                <a:spcPts val="0"/>
              </a:spcBef>
              <a:spcAft>
                <a:spcPct val="0"/>
              </a:spcAft>
              <a:buClrTx/>
              <a:buSzTx/>
              <a:buFont typeface="Arial" panose="020B0604020202020204" pitchFamily="34" charset="0"/>
              <a:buNone/>
              <a:defRPr/>
            </a:pPr>
            <a:endParaRPr kumimoji="1" lang="zh-CN" altLang="en-US" sz="1650" b="0"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等线" panose="02010600030101010101" pitchFamily="2" charset="-122"/>
              <a:sym typeface="微软雅黑" panose="020B0503020204020204" charset="-122"/>
            </a:endParaRPr>
          </a:p>
        </p:txBody>
      </p:sp>
      <p:pic>
        <p:nvPicPr>
          <p:cNvPr id="73730" name="图片 1"/>
          <p:cNvPicPr>
            <a:picLocks noChangeAspect="1"/>
          </p:cNvPicPr>
          <p:nvPr/>
        </p:nvPicPr>
        <p:blipFill>
          <a:blip r:embed="rId1"/>
          <a:stretch>
            <a:fillRect/>
          </a:stretch>
        </p:blipFill>
        <p:spPr>
          <a:xfrm>
            <a:off x="306388" y="612775"/>
            <a:ext cx="8391525" cy="5672138"/>
          </a:xfrm>
          <a:prstGeom prst="rect">
            <a:avLst/>
          </a:prstGeom>
          <a:noFill/>
          <a:ln w="9525">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3" name="图片 3"/>
          <p:cNvPicPr>
            <a:picLocks noChangeAspect="1"/>
          </p:cNvPicPr>
          <p:nvPr/>
        </p:nvPicPr>
        <p:blipFill>
          <a:blip r:embed="rId1"/>
          <a:stretch>
            <a:fillRect/>
          </a:stretch>
        </p:blipFill>
        <p:spPr>
          <a:xfrm>
            <a:off x="415925" y="765175"/>
            <a:ext cx="7762875" cy="5565775"/>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7" name="图片 1"/>
          <p:cNvPicPr>
            <a:picLocks noChangeAspect="1"/>
          </p:cNvPicPr>
          <p:nvPr/>
        </p:nvPicPr>
        <p:blipFill>
          <a:blip r:embed="rId1"/>
          <a:stretch>
            <a:fillRect/>
          </a:stretch>
        </p:blipFill>
        <p:spPr>
          <a:xfrm>
            <a:off x="419100" y="712788"/>
            <a:ext cx="7839075" cy="5922962"/>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灯片编号占位符 5"/>
          <p:cNvSpPr txBox="1">
            <a:spLocks noGrp="1"/>
          </p:cNvSpPr>
          <p:nvPr/>
        </p:nvSpPr>
        <p:spPr>
          <a:xfrm>
            <a:off x="6553200" y="6245225"/>
            <a:ext cx="1981200" cy="476250"/>
          </a:xfrm>
          <a:prstGeom prst="rect">
            <a:avLst/>
          </a:prstGeom>
          <a:noFill/>
          <a:ln w="9525">
            <a:noFill/>
          </a:ln>
        </p:spPr>
        <p:txBody>
          <a:bodyPr anchor="t"/>
          <a:p>
            <a:pPr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0242" name="Rectangle 3"/>
          <p:cNvSpPr>
            <a:spLocks noGrp="1"/>
          </p:cNvSpPr>
          <p:nvPr>
            <p:ph type="body"/>
          </p:nvPr>
        </p:nvSpPr>
        <p:spPr>
          <a:xfrm>
            <a:off x="468313" y="752475"/>
            <a:ext cx="8362950" cy="5627688"/>
          </a:xfrm>
        </p:spPr>
        <p:txBody>
          <a:bodyPr wrap="square" anchor="t"/>
          <a:p>
            <a:pPr>
              <a:lnSpc>
                <a:spcPct val="90000"/>
              </a:lnSpc>
            </a:pPr>
            <a:r>
              <a:rPr lang="zh-CN" altLang="en-US" sz="3600" b="1" dirty="0">
                <a:latin typeface="黑体" panose="02010609060101010101" pitchFamily="49" charset="-122"/>
                <a:ea typeface="黑体" panose="02010609060101010101" pitchFamily="49" charset="-122"/>
              </a:rPr>
              <a:t>（一）做好新旧制度衔接的相关工作</a:t>
            </a:r>
            <a:endParaRPr lang="zh-CN" altLang="en-US" sz="3600" b="1" dirty="0">
              <a:latin typeface="黑体" panose="02010609060101010101" pitchFamily="49" charset="-122"/>
              <a:ea typeface="黑体" panose="02010609060101010101" pitchFamily="49" charset="-122"/>
            </a:endParaRPr>
          </a:p>
          <a:p>
            <a:pPr>
              <a:lnSpc>
                <a:spcPct val="90000"/>
              </a:lnSpc>
            </a:pPr>
            <a:r>
              <a:rPr lang="zh-CN" altLang="en-US" sz="4000" b="1" dirty="0">
                <a:latin typeface="楷体" panose="02010609060101010101" pitchFamily="49" charset="-122"/>
                <a:ea typeface="楷体" panose="02010609060101010101" pitchFamily="49" charset="-122"/>
              </a:rPr>
              <a:t>单位应当按照本规定做好新旧制度衔接的相关工作，主要包括以下几个方面：</a:t>
            </a:r>
            <a:endParaRPr lang="zh-CN" altLang="en-US" sz="4000" b="1" dirty="0">
              <a:latin typeface="楷体" panose="02010609060101010101" pitchFamily="49" charset="-122"/>
              <a:ea typeface="楷体" panose="02010609060101010101" pitchFamily="49" charset="-122"/>
            </a:endParaRPr>
          </a:p>
          <a:p>
            <a:pPr>
              <a:lnSpc>
                <a:spcPct val="90000"/>
              </a:lnSpc>
            </a:pPr>
            <a:r>
              <a:rPr lang="zh-CN" altLang="en-US" sz="4000" b="1" dirty="0">
                <a:latin typeface="楷体" panose="02010609060101010101" pitchFamily="49" charset="-122"/>
                <a:ea typeface="楷体" panose="02010609060101010101" pitchFamily="49" charset="-122"/>
              </a:rPr>
              <a:t>1.根据原账编制2018年12月31日的科目余额表，并按照本规定要求，编制原账的部分科目余额明细表。</a:t>
            </a:r>
            <a:endParaRPr lang="zh-CN" altLang="en-US" sz="4000" b="1" dirty="0">
              <a:latin typeface="楷体" panose="02010609060101010101" pitchFamily="49" charset="-122"/>
              <a:ea typeface="楷体" panose="02010609060101010101" pitchFamily="49" charset="-122"/>
            </a:endParaRPr>
          </a:p>
          <a:p>
            <a:pPr>
              <a:lnSpc>
                <a:spcPct val="90000"/>
              </a:lnSpc>
            </a:pPr>
            <a:r>
              <a:rPr lang="zh-CN" altLang="en-US" sz="4000" b="1" dirty="0">
                <a:latin typeface="楷体" panose="02010609060101010101" pitchFamily="49" charset="-122"/>
                <a:ea typeface="楷体" panose="02010609060101010101" pitchFamily="49" charset="-122"/>
              </a:rPr>
              <a:t>2.按照新制度设立2019年1月1日的新账。</a:t>
            </a:r>
            <a:endParaRPr lang="zh-CN" altLang="en-US" sz="4000" b="1" dirty="0">
              <a:latin typeface="楷体" panose="02010609060101010101" pitchFamily="49" charset="-122"/>
              <a:ea typeface="楷体" panose="02010609060101010101" pitchFamily="49" charset="-122"/>
            </a:endParaRPr>
          </a:p>
          <a:p>
            <a:pPr>
              <a:lnSpc>
                <a:spcPct val="90000"/>
              </a:lnSpc>
            </a:pPr>
            <a:endParaRPr lang="zh-CN" altLang="en-US" sz="2900" b="1" dirty="0">
              <a:latin typeface="楷体_GB2312" pitchFamily="1" charset="-122"/>
              <a:ea typeface="楷体_GB2312" pitchFamily="1" charset="-122"/>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6504305" y="4328795"/>
              <a:ext cx="2091055" cy="746125"/>
            </p14:xfrm>
          </p:contentPart>
        </mc:Choice>
        <mc:Fallback xmlns="">
          <p:pic>
            <p:nvPicPr>
              <p:cNvPr id="2" name="墨迹 1"/>
            </p:nvPicPr>
            <p:blipFill>
              <a:blip r:embed="rId2"/>
            </p:blipFill>
            <p:spPr>
              <a:xfrm>
                <a:off x="6504305" y="4328795"/>
                <a:ext cx="2091055" cy="746125"/>
              </a:xfrm>
              <a:prstGeom prst="rect"/>
            </p:spPr>
          </p:pic>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内容占位符 2"/>
          <p:cNvSpPr>
            <a:spLocks noGrp="1" noChangeArrowheads="1"/>
          </p:cNvSpPr>
          <p:nvPr>
            <p:ph idx="1"/>
          </p:nvPr>
        </p:nvSpPr>
        <p:spPr>
          <a:xfrm>
            <a:off x="306388" y="1430338"/>
            <a:ext cx="6210300" cy="4159250"/>
          </a:xfrm>
        </p:spPr>
        <p:txBody>
          <a:bodyPr vert="horz" wrap="square" lIns="68580" tIns="34290" rIns="68580" bIns="34290" numCol="1" anchor="t" anchorCtr="0" compatLnSpc="1"/>
          <a:lstStyle/>
          <a:p>
            <a:pPr marL="228600" marR="0" lvl="0" indent="539750" algn="l" defTabSz="914400" rtl="0" eaLnBrk="1" fontAlgn="base" latinLnBrk="0" hangingPunct="1">
              <a:lnSpc>
                <a:spcPct val="150000"/>
              </a:lnSpc>
              <a:spcBef>
                <a:spcPts val="0"/>
              </a:spcBef>
              <a:spcAft>
                <a:spcPct val="0"/>
              </a:spcAft>
              <a:buClrTx/>
              <a:buSzTx/>
              <a:buFont typeface="Arial" panose="020B0604020202020204" pitchFamily="34" charset="0"/>
              <a:buChar char="•"/>
              <a:defRPr/>
            </a:pPr>
            <a:endParaRPr kumimoji="1" lang="zh-CN" altLang="en-US" sz="1650" b="0"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等线" panose="02010600030101010101" pitchFamily="2" charset="-122"/>
              <a:sym typeface="微软雅黑" panose="020B0503020204020204" charset="-122"/>
            </a:endParaRPr>
          </a:p>
        </p:txBody>
      </p:sp>
      <p:pic>
        <p:nvPicPr>
          <p:cNvPr id="76802" name="图片 3"/>
          <p:cNvPicPr>
            <a:picLocks noChangeAspect="1"/>
          </p:cNvPicPr>
          <p:nvPr/>
        </p:nvPicPr>
        <p:blipFill>
          <a:blip r:embed="rId1"/>
          <a:stretch>
            <a:fillRect/>
          </a:stretch>
        </p:blipFill>
        <p:spPr>
          <a:xfrm>
            <a:off x="444500" y="990600"/>
            <a:ext cx="7229475" cy="4498975"/>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5" name="图片 3"/>
          <p:cNvPicPr>
            <a:picLocks noChangeAspect="1"/>
          </p:cNvPicPr>
          <p:nvPr/>
        </p:nvPicPr>
        <p:blipFill>
          <a:blip r:embed="rId1"/>
          <a:stretch>
            <a:fillRect/>
          </a:stretch>
        </p:blipFill>
        <p:spPr>
          <a:xfrm>
            <a:off x="446405" y="532765"/>
            <a:ext cx="7823200" cy="6021070"/>
          </a:xfrm>
          <a:prstGeom prst="rect">
            <a:avLst/>
          </a:prstGeom>
          <a:no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nvPr>
        </p:nvSpPr>
        <p:spPr>
          <a:xfrm>
            <a:off x="628650" y="914400"/>
            <a:ext cx="6880225" cy="609600"/>
          </a:xfrm>
        </p:spPr>
        <p:txBody>
          <a:bodyPr anchor="ctr"/>
          <a:p>
            <a:pPr algn="ctr" fontAlgn="base"/>
            <a:r>
              <a:rPr lang="zh-CN" altLang="en-US" sz="2400" b="1" strike="noStrike" noProof="1">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新旧第一步结转后的财务会计</a:t>
            </a:r>
            <a:endParaRPr lang="zh-CN" altLang="en-US" sz="2400" b="1" strike="noStrike" noProof="1">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pic>
        <p:nvPicPr>
          <p:cNvPr id="78850" name="图片 6"/>
          <p:cNvPicPr>
            <a:picLocks noChangeAspect="1"/>
          </p:cNvPicPr>
          <p:nvPr/>
        </p:nvPicPr>
        <p:blipFill>
          <a:blip r:embed="rId1"/>
          <a:stretch>
            <a:fillRect/>
          </a:stretch>
        </p:blipFill>
        <p:spPr>
          <a:xfrm>
            <a:off x="330200" y="1525588"/>
            <a:ext cx="7937500" cy="4313237"/>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
          <p:cNvSpPr>
            <a:spLocks noGrp="1"/>
          </p:cNvSpPr>
          <p:nvPr>
            <p:ph type="title"/>
          </p:nvPr>
        </p:nvSpPr>
        <p:spPr>
          <a:xfrm>
            <a:off x="628650" y="1131888"/>
            <a:ext cx="6356350" cy="588963"/>
          </a:xfrm>
        </p:spPr>
        <p:txBody>
          <a:bodyPr anchor="ctr"/>
          <a:p>
            <a:pPr fontAlgn="base"/>
            <a:r>
              <a:rPr lang="zh-CN" altLang="en-US" sz="2700" b="1" strike="noStrike" noProof="1">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第二步补录</a:t>
            </a:r>
            <a:r>
              <a:rPr lang="en-US" altLang="zh-CN" sz="2700" b="1" strike="noStrike" noProof="1">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等线" panose="02010600030101010101" pitchFamily="2" charset="-122"/>
              </a:rPr>
              <a:t>原</a:t>
            </a:r>
            <a:r>
              <a:rPr lang="zh-CN" altLang="en-US" sz="2700" b="1" strike="noStrike" noProof="1">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等线" panose="02010600030101010101" pitchFamily="2" charset="-122"/>
              </a:rPr>
              <a:t>账</a:t>
            </a:r>
            <a:r>
              <a:rPr lang="en-US" altLang="zh-CN" sz="2700" b="1" strike="noStrike" noProof="1">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等线" panose="02010600030101010101" pitchFamily="2" charset="-122"/>
              </a:rPr>
              <a:t>未入账事项</a:t>
            </a:r>
            <a:endParaRPr lang="en-US" altLang="zh-CN" sz="2700" b="1" strike="noStrike" noProof="1">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等线" panose="02010600030101010101" pitchFamily="2" charset="-122"/>
            </a:endParaRPr>
          </a:p>
        </p:txBody>
      </p:sp>
      <p:sp>
        <p:nvSpPr>
          <p:cNvPr id="17410" name="内容占位符 2"/>
          <p:cNvSpPr>
            <a:spLocks noGrp="1"/>
          </p:cNvSpPr>
          <p:nvPr>
            <p:ph idx="1"/>
          </p:nvPr>
        </p:nvSpPr>
        <p:spPr>
          <a:xfrm>
            <a:off x="490538" y="1803400"/>
            <a:ext cx="7799388" cy="3992563"/>
          </a:xfrm>
        </p:spPr>
        <p:txBody>
          <a:bodyPr anchor="t"/>
          <a:p>
            <a:pPr fontAlgn="base"/>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经过财产清查</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原</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账</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未入账事项</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有：</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1.</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已提供服务未入账的应收账款</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26000</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借：应收账款      </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26000</a:t>
            </a:r>
            <a:endPar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       贷：累计盈余         </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26000</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2.</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已经收取未入账的受托代理物资</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34000</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借：受托代理资产  </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3</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4000</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       贷：受托代理负债   </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3</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4000</a:t>
            </a:r>
            <a:endParaRPr lang="zh-CN" altLang="en-US" b="1" strike="noStrike" noProof="1">
              <a:solidFill>
                <a:schemeClr val="accent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内容占位符 2"/>
          <p:cNvSpPr>
            <a:spLocks noGrp="1"/>
          </p:cNvSpPr>
          <p:nvPr>
            <p:ph idx="1"/>
          </p:nvPr>
        </p:nvSpPr>
        <p:spPr>
          <a:xfrm>
            <a:off x="440690" y="1289685"/>
            <a:ext cx="7873365" cy="5016500"/>
          </a:xfrm>
        </p:spPr>
        <p:txBody>
          <a:bodyPr anchor="t">
            <a:scene3d>
              <a:camera prst="orthographicFront"/>
              <a:lightRig rig="threePt" dir="t"/>
            </a:scene3d>
          </a:bodyPr>
          <a:p>
            <a:pPr fontAlgn="base"/>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3.</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盘盈全新固定资产</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42000</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借：固定资产   </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4</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2000</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       贷：累计盈余              </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42</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000</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4.</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补记本年支付订阅下年度的报刊费</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60000</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元支出。</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借：待摊费用  </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60000</a:t>
            </a:r>
            <a:endPar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      贷：累计盈余   </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60000</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5.</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两年前装修的办公楼</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400000</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元支出（使用期为</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10</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年）。补入账的为</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400000/10*8=320000</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借：长期待摊费用    </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320000</a:t>
            </a:r>
            <a:endPar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      贷：累计盈余   </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320000</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zh-CN" altLang="en-US" b="1" strike="noStrike" noProof="1">
                <a:solidFill>
                  <a:schemeClr val="tx1"/>
                </a:solidFill>
                <a:effectLst>
                  <a:outerShdw blurRad="38100" dist="19050" dir="2700000" algn="tl" rotWithShape="0">
                    <a:schemeClr val="dk1">
                      <a:alpha val="40000"/>
                    </a:schemeClr>
                  </a:outerShdw>
                </a:effectLst>
              </a:rPr>
              <a:t>据此编制调整记账凭证，进行调整补记的新账年初余额。</a:t>
            </a:r>
            <a:endParaRPr lang="zh-CN" altLang="en-US" b="1" strike="noStrike" noProof="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标题 1"/>
          <p:cNvSpPr>
            <a:spLocks noGrp="1"/>
          </p:cNvSpPr>
          <p:nvPr>
            <p:ph type="title"/>
          </p:nvPr>
        </p:nvSpPr>
        <p:spPr>
          <a:xfrm>
            <a:off x="282575" y="1130300"/>
            <a:ext cx="7258050" cy="995363"/>
          </a:xfrm>
        </p:spPr>
        <p:txBody>
          <a:bodyPr anchor="ctr"/>
          <a:p>
            <a:r>
              <a:rPr lang="zh-CN" altLang="en-US" sz="2400" b="1">
                <a:solidFill>
                  <a:schemeClr val="accent2"/>
                </a:solidFill>
                <a:latin typeface="黑体" panose="02010609060101010101" pitchFamily="49" charset="-122"/>
                <a:ea typeface="黑体" panose="02010609060101010101" pitchFamily="49" charset="-122"/>
              </a:rPr>
              <a:t>第三步：进行新制度会计核算基础的调整</a:t>
            </a:r>
            <a:endParaRPr lang="zh-CN" altLang="en-US" sz="2400" b="1">
              <a:solidFill>
                <a:schemeClr val="accent2"/>
              </a:solidFill>
              <a:latin typeface="黑体" panose="02010609060101010101" pitchFamily="49" charset="-122"/>
              <a:ea typeface="黑体" panose="02010609060101010101" pitchFamily="49" charset="-122"/>
            </a:endParaRPr>
          </a:p>
        </p:txBody>
      </p:sp>
      <p:sp>
        <p:nvSpPr>
          <p:cNvPr id="19458" name="内容占位符 2"/>
          <p:cNvSpPr>
            <a:spLocks noGrp="1"/>
          </p:cNvSpPr>
          <p:nvPr>
            <p:ph idx="1"/>
          </p:nvPr>
        </p:nvSpPr>
        <p:spPr>
          <a:xfrm>
            <a:off x="628650" y="2060575"/>
            <a:ext cx="7664450" cy="3429000"/>
          </a:xfrm>
        </p:spPr>
        <p:txBody>
          <a:bodyPr anchor="t"/>
          <a:p>
            <a:pPr fontAlgn="base"/>
            <a:r>
              <a:rPr lang="en-US" altLang="zh-CN" b="1" strike="noStrike" noProof="1">
                <a:solidFill>
                  <a:schemeClr val="tx1"/>
                </a:solidFill>
                <a:effectLst>
                  <a:outerShdw blurRad="38100" dist="19050" dir="2700000" algn="tl" rotWithShape="0">
                    <a:schemeClr val="dk1">
                      <a:alpha val="40000"/>
                    </a:schemeClr>
                  </a:outerShdw>
                </a:effectLst>
              </a:rPr>
              <a:t>6.</a:t>
            </a:r>
            <a:r>
              <a:rPr lang="zh-CN" altLang="en-US" b="1" strike="noStrike" noProof="1">
                <a:solidFill>
                  <a:schemeClr val="tx1"/>
                </a:solidFill>
                <a:effectLst>
                  <a:outerShdw blurRad="38100" dist="19050" dir="2700000" algn="tl" rotWithShape="0">
                    <a:schemeClr val="dk1">
                      <a:alpha val="40000"/>
                    </a:schemeClr>
                  </a:outerShdw>
                </a:effectLst>
              </a:rPr>
              <a:t>按照2018年12月31日无需上缴财政的应收账款和其他应收款的余额的</a:t>
            </a:r>
            <a:r>
              <a:rPr lang="en-US" altLang="zh-CN" b="1" strike="noStrike" noProof="1">
                <a:solidFill>
                  <a:schemeClr val="tx1"/>
                </a:solidFill>
                <a:effectLst>
                  <a:outerShdw blurRad="38100" dist="19050" dir="2700000" algn="tl" rotWithShape="0">
                    <a:schemeClr val="dk1">
                      <a:alpha val="40000"/>
                    </a:schemeClr>
                  </a:outerShdw>
                </a:effectLst>
              </a:rPr>
              <a:t>10%</a:t>
            </a:r>
            <a:r>
              <a:rPr lang="zh-CN" altLang="en-US" b="1" strike="noStrike" noProof="1">
                <a:solidFill>
                  <a:schemeClr val="tx1"/>
                </a:solidFill>
                <a:effectLst>
                  <a:outerShdw blurRad="38100" dist="19050" dir="2700000" algn="tl" rotWithShape="0">
                    <a:schemeClr val="dk1">
                      <a:alpha val="40000"/>
                    </a:schemeClr>
                  </a:outerShdw>
                </a:effectLst>
              </a:rPr>
              <a:t>计算应计提的坏账准备金额。其中：</a:t>
            </a:r>
            <a:endParaRPr lang="zh-CN" altLang="en-US" b="1" strike="noStrike" noProof="1">
              <a:solidFill>
                <a:schemeClr val="tx1"/>
              </a:solidFill>
              <a:effectLst>
                <a:outerShdw blurRad="38100" dist="19050" dir="2700000" algn="tl" rotWithShape="0">
                  <a:schemeClr val="dk1">
                    <a:alpha val="40000"/>
                  </a:schemeClr>
                </a:outerShdw>
              </a:effectLst>
            </a:endParaRPr>
          </a:p>
          <a:p>
            <a:pPr fontAlgn="base"/>
            <a:r>
              <a:rPr lang="zh-CN" altLang="en-US" b="1" strike="noStrike" noProof="1">
                <a:solidFill>
                  <a:schemeClr val="tx1"/>
                </a:solidFill>
                <a:effectLst>
                  <a:outerShdw blurRad="38100" dist="19050" dir="2700000" algn="tl" rotWithShape="0">
                    <a:schemeClr val="dk1">
                      <a:alpha val="40000"/>
                    </a:schemeClr>
                  </a:outerShdw>
                </a:effectLst>
              </a:rPr>
              <a:t>应收账款提取：</a:t>
            </a:r>
            <a:r>
              <a:rPr lang="en-US" altLang="zh-CN" b="1" strike="noStrike" noProof="1">
                <a:solidFill>
                  <a:schemeClr val="tx1"/>
                </a:solidFill>
                <a:effectLst>
                  <a:outerShdw blurRad="38100" dist="19050" dir="2700000" algn="tl" rotWithShape="0">
                    <a:schemeClr val="dk1">
                      <a:alpha val="40000"/>
                    </a:schemeClr>
                  </a:outerShdw>
                </a:effectLst>
              </a:rPr>
              <a:t>293700*10%=29370</a:t>
            </a:r>
            <a:r>
              <a:rPr lang="zh-CN" altLang="en-US" b="1" strike="noStrike" noProof="1">
                <a:solidFill>
                  <a:schemeClr val="tx1"/>
                </a:solidFill>
                <a:effectLst>
                  <a:outerShdw blurRad="38100" dist="19050" dir="2700000" algn="tl" rotWithShape="0">
                    <a:schemeClr val="dk1">
                      <a:alpha val="40000"/>
                    </a:schemeClr>
                  </a:outerShdw>
                </a:effectLst>
              </a:rPr>
              <a:t>元</a:t>
            </a:r>
            <a:endParaRPr lang="zh-CN" altLang="en-US" b="1" strike="noStrike" noProof="1">
              <a:solidFill>
                <a:schemeClr val="tx1"/>
              </a:solidFill>
              <a:effectLst>
                <a:outerShdw blurRad="38100" dist="19050" dir="2700000" algn="tl" rotWithShape="0">
                  <a:schemeClr val="dk1">
                    <a:alpha val="40000"/>
                  </a:schemeClr>
                </a:outerShdw>
              </a:effectLst>
            </a:endParaRPr>
          </a:p>
          <a:p>
            <a:pPr fontAlgn="base"/>
            <a:r>
              <a:rPr lang="zh-CN" altLang="en-US" b="1" strike="noStrike" noProof="1">
                <a:solidFill>
                  <a:schemeClr val="tx1"/>
                </a:solidFill>
                <a:effectLst>
                  <a:outerShdw blurRad="38100" dist="19050" dir="2700000" algn="tl" rotWithShape="0">
                    <a:schemeClr val="dk1">
                      <a:alpha val="40000"/>
                    </a:schemeClr>
                  </a:outerShdw>
                </a:effectLst>
              </a:rPr>
              <a:t>其他应收款提取：</a:t>
            </a:r>
            <a:r>
              <a:rPr lang="en-US" altLang="zh-CN" b="1" strike="noStrike" noProof="1">
                <a:solidFill>
                  <a:schemeClr val="tx1"/>
                </a:solidFill>
                <a:effectLst>
                  <a:outerShdw blurRad="38100" dist="19050" dir="2700000" algn="tl" rotWithShape="0">
                    <a:schemeClr val="dk1">
                      <a:alpha val="40000"/>
                    </a:schemeClr>
                  </a:outerShdw>
                </a:effectLst>
              </a:rPr>
              <a:t>8500*10%=850</a:t>
            </a:r>
            <a:r>
              <a:rPr lang="zh-CN" altLang="en-US" b="1" strike="noStrike" noProof="1">
                <a:solidFill>
                  <a:schemeClr val="tx1"/>
                </a:solidFill>
                <a:effectLst>
                  <a:outerShdw blurRad="38100" dist="19050" dir="2700000" algn="tl" rotWithShape="0">
                    <a:schemeClr val="dk1">
                      <a:alpha val="40000"/>
                    </a:schemeClr>
                  </a:outerShdw>
                </a:effectLst>
              </a:rPr>
              <a:t>元</a:t>
            </a:r>
            <a:endParaRPr lang="zh-CN" altLang="en-US" b="1" strike="noStrike" noProof="1">
              <a:solidFill>
                <a:schemeClr val="tx1"/>
              </a:solidFill>
              <a:effectLst>
                <a:outerShdw blurRad="38100" dist="19050" dir="2700000" algn="tl" rotWithShape="0">
                  <a:schemeClr val="dk1">
                    <a:alpha val="40000"/>
                  </a:schemeClr>
                </a:outerShdw>
              </a:effectLst>
            </a:endParaRPr>
          </a:p>
          <a:p>
            <a:pPr fontAlgn="base"/>
            <a:r>
              <a:rPr lang="zh-CN" altLang="en-US" b="1" strike="noStrike" noProof="1">
                <a:solidFill>
                  <a:schemeClr val="tx1"/>
                </a:solidFill>
                <a:effectLst>
                  <a:outerShdw blurRad="38100" dist="19050" dir="2700000" algn="tl" rotWithShape="0">
                    <a:schemeClr val="dk1">
                      <a:alpha val="40000"/>
                    </a:schemeClr>
                  </a:outerShdw>
                </a:effectLst>
              </a:rPr>
              <a:t>借：累计盈余      </a:t>
            </a:r>
            <a:r>
              <a:rPr lang="en-US" altLang="zh-CN" b="1" strike="noStrike" noProof="1">
                <a:solidFill>
                  <a:schemeClr val="tx1"/>
                </a:solidFill>
                <a:effectLst>
                  <a:outerShdw blurRad="38100" dist="19050" dir="2700000" algn="tl" rotWithShape="0">
                    <a:schemeClr val="dk1">
                      <a:alpha val="40000"/>
                    </a:schemeClr>
                  </a:outerShdw>
                </a:effectLst>
              </a:rPr>
              <a:t>30220</a:t>
            </a:r>
            <a:endParaRPr lang="zh-CN" altLang="en-US" b="1" strike="noStrike" noProof="1">
              <a:solidFill>
                <a:schemeClr val="tx1"/>
              </a:solidFill>
              <a:effectLst>
                <a:outerShdw blurRad="38100" dist="19050" dir="2700000" algn="tl" rotWithShape="0">
                  <a:schemeClr val="dk1">
                    <a:alpha val="40000"/>
                  </a:schemeClr>
                </a:outerShdw>
              </a:effectLst>
            </a:endParaRPr>
          </a:p>
          <a:p>
            <a:pPr fontAlgn="base"/>
            <a:r>
              <a:rPr lang="zh-CN" altLang="en-US" b="1" strike="noStrike" noProof="1">
                <a:solidFill>
                  <a:schemeClr val="tx1"/>
                </a:solidFill>
                <a:effectLst>
                  <a:outerShdw blurRad="38100" dist="19050" dir="2700000" algn="tl" rotWithShape="0">
                    <a:schemeClr val="dk1">
                      <a:alpha val="40000"/>
                    </a:schemeClr>
                  </a:outerShdw>
                </a:effectLst>
              </a:rPr>
              <a:t>      贷：坏账准备</a:t>
            </a:r>
            <a:r>
              <a:rPr lang="en-US" altLang="zh-CN" b="1" strike="noStrike" noProof="1">
                <a:solidFill>
                  <a:schemeClr val="tx1"/>
                </a:solidFill>
                <a:effectLst>
                  <a:outerShdw blurRad="38100" dist="19050" dir="2700000" algn="tl" rotWithShape="0">
                    <a:schemeClr val="dk1">
                      <a:alpha val="40000"/>
                    </a:schemeClr>
                  </a:outerShdw>
                </a:effectLst>
              </a:rPr>
              <a:t>——</a:t>
            </a:r>
            <a:r>
              <a:rPr lang="zh-CN" altLang="en-US" b="1" strike="noStrike" noProof="1">
                <a:solidFill>
                  <a:schemeClr val="tx1"/>
                </a:solidFill>
                <a:effectLst>
                  <a:outerShdw blurRad="38100" dist="19050" dir="2700000" algn="tl" rotWithShape="0">
                    <a:schemeClr val="dk1">
                      <a:alpha val="40000"/>
                    </a:schemeClr>
                  </a:outerShdw>
                </a:effectLst>
              </a:rPr>
              <a:t>应收账款</a:t>
            </a:r>
            <a:r>
              <a:rPr lang="en-US" altLang="zh-CN" b="1" strike="noStrike" noProof="1">
                <a:solidFill>
                  <a:schemeClr val="tx1"/>
                </a:solidFill>
                <a:effectLst>
                  <a:outerShdw blurRad="38100" dist="19050" dir="2700000" algn="tl" rotWithShape="0">
                    <a:schemeClr val="dk1">
                      <a:alpha val="40000"/>
                    </a:schemeClr>
                  </a:outerShdw>
                </a:effectLst>
              </a:rPr>
              <a:t>29370</a:t>
            </a:r>
            <a:endParaRPr lang="en-US" altLang="zh-CN" b="1" strike="noStrike" noProof="1">
              <a:solidFill>
                <a:schemeClr val="tx1"/>
              </a:solidFill>
              <a:effectLst>
                <a:outerShdw blurRad="38100" dist="19050" dir="2700000" algn="tl" rotWithShape="0">
                  <a:schemeClr val="dk1">
                    <a:alpha val="40000"/>
                  </a:schemeClr>
                </a:outerShdw>
              </a:effectLst>
            </a:endParaRPr>
          </a:p>
          <a:p>
            <a:pPr fontAlgn="base"/>
            <a:r>
              <a:rPr lang="en-US" altLang="zh-CN" b="1" strike="noStrike" noProof="1">
                <a:solidFill>
                  <a:schemeClr val="tx1"/>
                </a:solidFill>
                <a:effectLst>
                  <a:outerShdw blurRad="38100" dist="19050" dir="2700000" algn="tl" rotWithShape="0">
                    <a:schemeClr val="dk1">
                      <a:alpha val="40000"/>
                    </a:schemeClr>
                  </a:outerShdw>
                </a:effectLst>
              </a:rPr>
              <a:t>                            ——</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其他应收款</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850</a:t>
            </a:r>
            <a:endPar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内容占位符 2"/>
          <p:cNvSpPr>
            <a:spLocks noGrp="1"/>
          </p:cNvSpPr>
          <p:nvPr>
            <p:ph idx="1"/>
          </p:nvPr>
        </p:nvSpPr>
        <p:spPr>
          <a:xfrm>
            <a:off x="363538" y="1063625"/>
            <a:ext cx="7789863" cy="5349875"/>
          </a:xfrm>
        </p:spPr>
        <p:txBody>
          <a:bodyPr anchor="t"/>
          <a:p>
            <a:pPr fontAlgn="base"/>
            <a:r>
              <a:rPr lang="en-US" altLang="zh-CN" b="1" strike="noStrike" noProof="1">
                <a:solidFill>
                  <a:schemeClr val="tx1"/>
                </a:solidFill>
                <a:effectLst>
                  <a:outerShdw blurRad="38100" dist="19050" dir="2700000" algn="tl" rotWithShape="0">
                    <a:schemeClr val="dk1">
                      <a:alpha val="40000"/>
                    </a:schemeClr>
                  </a:outerShdw>
                </a:effectLst>
              </a:rPr>
              <a:t>7.</a:t>
            </a:r>
            <a:r>
              <a:rPr lang="zh-CN" altLang="zh-CN" b="1" strike="noStrike" noProof="1">
                <a:solidFill>
                  <a:schemeClr val="tx1"/>
                </a:solidFill>
                <a:effectLst>
                  <a:outerShdw blurRad="38100" dist="19050" dir="2700000" algn="tl" rotWithShape="0">
                    <a:schemeClr val="dk1">
                      <a:alpha val="40000"/>
                    </a:schemeClr>
                  </a:outerShdw>
                </a:effectLst>
              </a:rPr>
              <a:t>依据被投资单位2018年12月31日财务报表的所有者权益账面余额</a:t>
            </a:r>
            <a:r>
              <a:rPr lang="en-US" altLang="zh-CN" b="1" strike="noStrike" noProof="1">
                <a:solidFill>
                  <a:schemeClr val="tx1"/>
                </a:solidFill>
                <a:effectLst>
                  <a:outerShdw blurRad="38100" dist="19050" dir="2700000" algn="tl" rotWithShape="0">
                    <a:schemeClr val="dk1">
                      <a:alpha val="40000"/>
                    </a:schemeClr>
                  </a:outerShdw>
                </a:effectLst>
              </a:rPr>
              <a:t>1000000</a:t>
            </a:r>
            <a:r>
              <a:rPr lang="zh-CN" altLang="en-US" b="1" strike="noStrike" noProof="1">
                <a:solidFill>
                  <a:schemeClr val="tx1"/>
                </a:solidFill>
                <a:effectLst>
                  <a:outerShdw blurRad="38100" dist="19050" dir="2700000" algn="tl" rotWithShape="0">
                    <a:schemeClr val="dk1">
                      <a:alpha val="40000"/>
                    </a:schemeClr>
                  </a:outerShdw>
                </a:effectLst>
              </a:rPr>
              <a:t>元</a:t>
            </a:r>
            <a:r>
              <a:rPr lang="zh-CN" altLang="zh-CN" b="1" strike="noStrike" noProof="1">
                <a:solidFill>
                  <a:schemeClr val="tx1"/>
                </a:solidFill>
                <a:effectLst>
                  <a:outerShdw blurRad="38100" dist="19050" dir="2700000" algn="tl" rotWithShape="0">
                    <a:schemeClr val="dk1">
                      <a:alpha val="40000"/>
                    </a:schemeClr>
                  </a:outerShdw>
                </a:effectLst>
              </a:rPr>
              <a:t>，以及单位持有被投资单位的股权比例，计算应享有的被投资单位所有者权益</a:t>
            </a:r>
            <a:r>
              <a:rPr lang="en-US" altLang="zh-CN" b="1" strike="noStrike" noProof="1">
                <a:solidFill>
                  <a:schemeClr val="tx1"/>
                </a:solidFill>
                <a:effectLst>
                  <a:outerShdw blurRad="38100" dist="19050" dir="2700000" algn="tl" rotWithShape="0">
                    <a:schemeClr val="dk1">
                      <a:alpha val="40000"/>
                    </a:schemeClr>
                  </a:outerShdw>
                </a:effectLst>
              </a:rPr>
              <a:t>500000</a:t>
            </a:r>
            <a:r>
              <a:rPr lang="zh-CN" altLang="zh-CN" b="1" strike="noStrike" noProof="1">
                <a:solidFill>
                  <a:schemeClr val="tx1"/>
                </a:solidFill>
                <a:effectLst>
                  <a:outerShdw blurRad="38100" dist="19050" dir="2700000" algn="tl" rotWithShape="0">
                    <a:schemeClr val="dk1">
                      <a:alpha val="40000"/>
                    </a:schemeClr>
                  </a:outerShdw>
                </a:effectLst>
              </a:rPr>
              <a:t>，调整长期股权投资的账面余额</a:t>
            </a:r>
            <a:r>
              <a:rPr lang="en-US" altLang="zh-CN" b="1" strike="noStrike" noProof="1">
                <a:solidFill>
                  <a:schemeClr val="tx1"/>
                </a:solidFill>
                <a:effectLst>
                  <a:outerShdw blurRad="38100" dist="19050" dir="2700000" algn="tl" rotWithShape="0">
                    <a:schemeClr val="dk1">
                      <a:alpha val="40000"/>
                    </a:schemeClr>
                  </a:outerShdw>
                </a:effectLst>
              </a:rPr>
              <a:t>1500000</a:t>
            </a:r>
            <a:r>
              <a:rPr lang="zh-CN" altLang="en-US" b="1" strike="noStrike" noProof="1">
                <a:solidFill>
                  <a:schemeClr val="tx1"/>
                </a:solidFill>
                <a:effectLst>
                  <a:outerShdw blurRad="38100" dist="19050" dir="2700000" algn="tl" rotWithShape="0">
                    <a:schemeClr val="dk1">
                      <a:alpha val="40000"/>
                    </a:schemeClr>
                  </a:outerShdw>
                </a:effectLst>
              </a:rPr>
              <a:t>。</a:t>
            </a:r>
            <a:endParaRPr lang="zh-CN" altLang="en-US" b="1" strike="noStrike" noProof="1">
              <a:solidFill>
                <a:schemeClr val="tx1"/>
              </a:solidFill>
              <a:effectLst>
                <a:outerShdw blurRad="38100" dist="19050" dir="2700000" algn="tl" rotWithShape="0">
                  <a:schemeClr val="dk1">
                    <a:alpha val="40000"/>
                  </a:schemeClr>
                </a:outerShdw>
              </a:effectLst>
            </a:endParaRPr>
          </a:p>
          <a:p>
            <a:pPr fontAlgn="base"/>
            <a:r>
              <a:rPr lang="zh-CN" altLang="en-US" b="1" strike="noStrike" noProof="1">
                <a:solidFill>
                  <a:schemeClr val="tx1"/>
                </a:solidFill>
                <a:effectLst>
                  <a:outerShdw blurRad="38100" dist="19050" dir="2700000" algn="tl" rotWithShape="0">
                    <a:schemeClr val="dk1">
                      <a:alpha val="40000"/>
                    </a:schemeClr>
                  </a:outerShdw>
                </a:effectLst>
              </a:rPr>
              <a:t>借：</a:t>
            </a:r>
            <a:r>
              <a:rPr lang="zh-CN" altLang="zh-CN" b="1" strike="noStrike" noProof="1">
                <a:solidFill>
                  <a:schemeClr val="tx1"/>
                </a:solidFill>
                <a:effectLst>
                  <a:outerShdw blurRad="38100" dist="19050" dir="2700000" algn="tl" rotWithShape="0">
                    <a:schemeClr val="dk1">
                      <a:alpha val="40000"/>
                    </a:schemeClr>
                  </a:outerShdw>
                </a:effectLst>
              </a:rPr>
              <a:t>长期股权投资——新旧制度转换调整</a:t>
            </a:r>
            <a:r>
              <a:rPr lang="en-US" altLang="zh-CN" b="1" strike="noStrike" noProof="1">
                <a:solidFill>
                  <a:schemeClr val="tx1"/>
                </a:solidFill>
                <a:effectLst>
                  <a:outerShdw blurRad="38100" dist="19050" dir="2700000" algn="tl" rotWithShape="0">
                    <a:schemeClr val="dk1">
                      <a:alpha val="40000"/>
                    </a:schemeClr>
                  </a:outerShdw>
                </a:effectLst>
              </a:rPr>
              <a:t>500000</a:t>
            </a:r>
            <a:endParaRPr lang="zh-CN" altLang="en-US" b="1" strike="noStrike" noProof="1">
              <a:solidFill>
                <a:schemeClr val="tx1"/>
              </a:solidFill>
              <a:effectLst>
                <a:outerShdw blurRad="38100" dist="19050" dir="2700000" algn="tl" rotWithShape="0">
                  <a:schemeClr val="dk1">
                    <a:alpha val="40000"/>
                  </a:schemeClr>
                </a:outerShdw>
              </a:effectLst>
            </a:endParaRPr>
          </a:p>
          <a:p>
            <a:pPr fontAlgn="base"/>
            <a:r>
              <a:rPr lang="zh-CN" altLang="en-US" b="1" strike="noStrike" noProof="1">
                <a:solidFill>
                  <a:schemeClr val="tx1"/>
                </a:solidFill>
                <a:effectLst>
                  <a:outerShdw blurRad="38100" dist="19050" dir="2700000" algn="tl" rotWithShape="0">
                    <a:schemeClr val="dk1">
                      <a:alpha val="40000"/>
                    </a:schemeClr>
                  </a:outerShdw>
                </a:effectLst>
              </a:rPr>
              <a:t>       贷：</a:t>
            </a:r>
            <a:r>
              <a:rPr lang="zh-CN" altLang="zh-CN" b="1" strike="noStrike" noProof="1">
                <a:solidFill>
                  <a:schemeClr val="tx1"/>
                </a:solidFill>
                <a:effectLst>
                  <a:outerShdw blurRad="38100" dist="19050" dir="2700000" algn="tl" rotWithShape="0">
                    <a:schemeClr val="dk1">
                      <a:alpha val="40000"/>
                    </a:schemeClr>
                  </a:outerShdw>
                </a:effectLst>
              </a:rPr>
              <a:t>累计盈余                                    </a:t>
            </a:r>
            <a:r>
              <a:rPr lang="en-US" altLang="zh-CN" b="1" strike="noStrike" noProof="1">
                <a:solidFill>
                  <a:schemeClr val="tx1"/>
                </a:solidFill>
                <a:effectLst>
                  <a:outerShdw blurRad="38100" dist="19050" dir="2700000" algn="tl" rotWithShape="0">
                    <a:schemeClr val="dk1">
                      <a:alpha val="40000"/>
                    </a:schemeClr>
                  </a:outerShdw>
                </a:effectLst>
              </a:rPr>
              <a:t>5000000</a:t>
            </a:r>
            <a:endParaRPr lang="en-US" altLang="zh-CN" b="1" strike="noStrike" noProof="1">
              <a:solidFill>
                <a:schemeClr val="tx1"/>
              </a:solidFill>
              <a:effectLst>
                <a:outerShdw blurRad="38100" dist="19050" dir="2700000" algn="tl" rotWithShape="0">
                  <a:schemeClr val="dk1">
                    <a:alpha val="40000"/>
                  </a:schemeClr>
                </a:outerShdw>
              </a:effectLst>
            </a:endParaRPr>
          </a:p>
          <a:p>
            <a:pPr fontAlgn="base"/>
            <a:r>
              <a:rPr lang="en-US" altLang="zh-CN" b="1" strike="noStrike" noProof="1">
                <a:solidFill>
                  <a:schemeClr val="tx1"/>
                </a:solidFill>
                <a:effectLst>
                  <a:outerShdw blurRad="38100" dist="19050" dir="2700000" algn="tl" rotWithShape="0">
                    <a:schemeClr val="dk1">
                      <a:alpha val="40000"/>
                    </a:schemeClr>
                  </a:outerShdw>
                </a:effectLst>
              </a:rPr>
              <a:t>8.按照新制度规定于2019年1月1日补记长期债券投资应收利息，</a:t>
            </a:r>
            <a:r>
              <a:rPr lang="zh-CN" altLang="en-US" b="1" strike="noStrike" noProof="1">
                <a:solidFill>
                  <a:schemeClr val="tx1"/>
                </a:solidFill>
                <a:effectLst>
                  <a:outerShdw blurRad="38100" dist="19050" dir="2700000" algn="tl" rotWithShape="0">
                    <a:schemeClr val="dk1">
                      <a:alpha val="40000"/>
                    </a:schemeClr>
                  </a:outerShdw>
                </a:effectLst>
              </a:rPr>
              <a:t>该债券本金</a:t>
            </a:r>
            <a:r>
              <a:rPr lang="en-US" altLang="zh-CN" b="1" strike="noStrike" noProof="1">
                <a:solidFill>
                  <a:schemeClr val="tx1"/>
                </a:solidFill>
                <a:effectLst>
                  <a:outerShdw blurRad="38100" dist="19050" dir="2700000" algn="tl" rotWithShape="0">
                    <a:schemeClr val="dk1">
                      <a:alpha val="40000"/>
                    </a:schemeClr>
                  </a:outerShdw>
                </a:effectLst>
              </a:rPr>
              <a:t>878300</a:t>
            </a:r>
            <a:r>
              <a:rPr lang="zh-CN" altLang="en-US" b="1" strike="noStrike" noProof="1">
                <a:solidFill>
                  <a:schemeClr val="tx1"/>
                </a:solidFill>
                <a:effectLst>
                  <a:outerShdw blurRad="38100" dist="19050" dir="2700000" algn="tl" rotWithShape="0">
                    <a:schemeClr val="dk1">
                      <a:alpha val="40000"/>
                    </a:schemeClr>
                  </a:outerShdw>
                </a:effectLst>
              </a:rPr>
              <a:t>元，</a:t>
            </a:r>
            <a:r>
              <a:rPr lang="en-US" altLang="zh-CN" b="1" strike="noStrike" noProof="1">
                <a:solidFill>
                  <a:schemeClr val="tx1"/>
                </a:solidFill>
                <a:effectLst>
                  <a:outerShdw blurRad="38100" dist="19050" dir="2700000" algn="tl" rotWithShape="0">
                    <a:schemeClr val="dk1">
                      <a:alpha val="40000"/>
                    </a:schemeClr>
                  </a:outerShdw>
                </a:effectLst>
              </a:rPr>
              <a:t>分期付息、到期还本</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，年利率</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5%</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a:t>
            </a:r>
            <a:r>
              <a:rPr lang="zh-CN" altLang="en-US" b="1" strike="noStrike" noProof="1">
                <a:solidFill>
                  <a:schemeClr val="tx1"/>
                </a:solidFill>
                <a:effectLst>
                  <a:outerShdw blurRad="38100" dist="19050" dir="2700000" algn="tl" rotWithShape="0">
                    <a:schemeClr val="dk1">
                      <a:alpha val="40000"/>
                    </a:schemeClr>
                  </a:outerShdw>
                </a:effectLst>
              </a:rPr>
              <a:t>捐的</a:t>
            </a:r>
            <a:r>
              <a:rPr lang="en-US" altLang="zh-CN" b="1" strike="noStrike" noProof="1">
                <a:solidFill>
                  <a:schemeClr val="tx1"/>
                </a:solidFill>
                <a:effectLst>
                  <a:outerShdw blurRad="38100" dist="19050" dir="2700000" algn="tl" rotWithShape="0">
                    <a:schemeClr val="dk1">
                      <a:alpha val="40000"/>
                    </a:schemeClr>
                  </a:outerShdw>
                </a:effectLst>
              </a:rPr>
              <a:t>应收利息金额43915</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en-US" altLang="zh-CN" b="1" strike="noStrike" noProof="1">
                <a:solidFill>
                  <a:schemeClr val="tx1"/>
                </a:solidFill>
                <a:effectLst>
                  <a:outerShdw blurRad="38100" dist="19050" dir="2700000" algn="tl" rotWithShape="0">
                    <a:schemeClr val="dk1">
                      <a:alpha val="40000"/>
                    </a:schemeClr>
                  </a:outerShdw>
                </a:effectLst>
              </a:rPr>
              <a:t>，借</a:t>
            </a:r>
            <a:r>
              <a:rPr lang="zh-CN" altLang="en-US" b="1" strike="noStrike" noProof="1">
                <a:solidFill>
                  <a:schemeClr val="tx1"/>
                </a:solidFill>
                <a:effectLst>
                  <a:outerShdw blurRad="38100" dist="19050" dir="2700000" algn="tl" rotWithShape="0">
                    <a:schemeClr val="dk1">
                      <a:alpha val="40000"/>
                    </a:schemeClr>
                  </a:outerShdw>
                </a:effectLst>
              </a:rPr>
              <a:t>：</a:t>
            </a:r>
            <a:r>
              <a:rPr lang="en-US" altLang="zh-CN" b="1" strike="noStrike" noProof="1">
                <a:solidFill>
                  <a:schemeClr val="tx1"/>
                </a:solidFill>
                <a:effectLst>
                  <a:outerShdw blurRad="38100" dist="19050" dir="2700000" algn="tl" rotWithShape="0">
                    <a:schemeClr val="dk1">
                      <a:alpha val="40000"/>
                    </a:schemeClr>
                  </a:outerShdw>
                </a:effectLst>
              </a:rPr>
              <a:t>应收利息43915</a:t>
            </a:r>
            <a:endParaRPr lang="en-US" altLang="zh-CN" b="1" strike="noStrike" noProof="1">
              <a:solidFill>
                <a:schemeClr val="tx1"/>
              </a:solidFill>
              <a:effectLst>
                <a:outerShdw blurRad="38100" dist="19050" dir="2700000" algn="tl" rotWithShape="0">
                  <a:schemeClr val="dk1">
                    <a:alpha val="40000"/>
                  </a:schemeClr>
                </a:outerShdw>
              </a:effectLst>
            </a:endParaRPr>
          </a:p>
          <a:p>
            <a:pPr fontAlgn="base"/>
            <a:r>
              <a:rPr lang="en-US" altLang="zh-CN" b="1" strike="noStrike" noProof="1">
                <a:solidFill>
                  <a:schemeClr val="tx1"/>
                </a:solidFill>
                <a:effectLst>
                  <a:outerShdw blurRad="38100" dist="19050" dir="2700000" algn="tl" rotWithShape="0">
                    <a:schemeClr val="dk1">
                      <a:alpha val="40000"/>
                    </a:schemeClr>
                  </a:outerShdw>
                </a:effectLst>
              </a:rPr>
              <a:t>          贷</a:t>
            </a:r>
            <a:r>
              <a:rPr lang="zh-CN" altLang="en-US" b="1" strike="noStrike" noProof="1">
                <a:solidFill>
                  <a:schemeClr val="tx1"/>
                </a:solidFill>
                <a:effectLst>
                  <a:outerShdw blurRad="38100" dist="19050" dir="2700000" algn="tl" rotWithShape="0">
                    <a:schemeClr val="dk1">
                      <a:alpha val="40000"/>
                    </a:schemeClr>
                  </a:outerShdw>
                </a:effectLst>
              </a:rPr>
              <a:t>：</a:t>
            </a:r>
            <a:r>
              <a:rPr lang="en-US" altLang="zh-CN" b="1" strike="noStrike" noProof="1">
                <a:solidFill>
                  <a:schemeClr val="tx1"/>
                </a:solidFill>
                <a:effectLst>
                  <a:outerShdw blurRad="38100" dist="19050" dir="2700000" algn="tl" rotWithShape="0">
                    <a:schemeClr val="dk1">
                      <a:alpha val="40000"/>
                    </a:schemeClr>
                  </a:outerShdw>
                </a:effectLst>
              </a:rPr>
              <a:t>累计盈余43915</a:t>
            </a:r>
            <a:endParaRPr lang="en-US" altLang="zh-CN" b="1" strike="noStrike" noProof="1">
              <a:solidFill>
                <a:schemeClr val="tx1"/>
              </a:solidFill>
              <a:effectLst>
                <a:outerShdw blurRad="38100" dist="19050" dir="2700000" algn="tl" rotWithShape="0">
                  <a:schemeClr val="dk1">
                    <a:alpha val="40000"/>
                  </a:schemeClr>
                </a:outerShdw>
              </a:effectLst>
            </a:endParaRPr>
          </a:p>
          <a:p>
            <a:pPr fontAlgn="base"/>
            <a:r>
              <a:rPr lang="zh-CN" altLang="en-US" b="1" strike="noStrike" noProof="1">
                <a:solidFill>
                  <a:schemeClr val="tx1"/>
                </a:solidFill>
                <a:effectLst>
                  <a:outerShdw blurRad="38100" dist="19050" dir="2700000" algn="tl" rotWithShape="0">
                    <a:schemeClr val="dk1">
                      <a:alpha val="40000"/>
                    </a:schemeClr>
                  </a:outerShdw>
                </a:effectLst>
              </a:rPr>
              <a:t>据此编制调整记账凭证，进行调整新账年初余额。</a:t>
            </a:r>
            <a:endParaRPr lang="zh-CN" altLang="en-US" b="1" strike="noStrike" noProof="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内容占位符 2"/>
          <p:cNvSpPr>
            <a:spLocks noGrp="1"/>
          </p:cNvSpPr>
          <p:nvPr>
            <p:ph idx="1"/>
          </p:nvPr>
        </p:nvSpPr>
        <p:spPr>
          <a:xfrm>
            <a:off x="333375" y="1052513"/>
            <a:ext cx="7632700" cy="5162550"/>
          </a:xfrm>
        </p:spPr>
        <p:txBody>
          <a:bodyPr anchor="t"/>
          <a:p>
            <a:pPr fontAlgn="base"/>
            <a:r>
              <a:rPr lang="zh-CN" altLang="en-US" sz="2000" b="1" strike="noStrike" noProof="1">
                <a:solidFill>
                  <a:schemeClr val="tx1"/>
                </a:solidFill>
                <a:effectLst>
                  <a:outerShdw blurRad="38100" dist="19050" dir="2700000" algn="tl" rotWithShape="0">
                    <a:schemeClr val="dk1">
                      <a:alpha val="40000"/>
                    </a:schemeClr>
                  </a:outerShdw>
                </a:effectLst>
              </a:rPr>
              <a:t>财务会计调整后余额如下：</a:t>
            </a:r>
            <a:endParaRPr lang="zh-CN" altLang="en-US" sz="2000" b="1" strike="noStrike" noProof="1">
              <a:solidFill>
                <a:schemeClr val="tx1"/>
              </a:solidFill>
              <a:effectLst>
                <a:outerShdw blurRad="38100" dist="19050" dir="2700000" algn="tl" rotWithShape="0">
                  <a:schemeClr val="dk1">
                    <a:alpha val="40000"/>
                  </a:schemeClr>
                </a:outerShdw>
              </a:effectLst>
            </a:endParaRPr>
          </a:p>
          <a:p>
            <a:pPr fontAlgn="base"/>
            <a:r>
              <a:rPr lang="en-US" altLang="zh-CN" sz="2000" b="1" strike="noStrike" noProof="1">
                <a:solidFill>
                  <a:schemeClr val="tx1"/>
                </a:solidFill>
                <a:effectLst>
                  <a:outerShdw blurRad="38100" dist="19050" dir="2700000" algn="tl" rotWithShape="0">
                    <a:schemeClr val="dk1">
                      <a:alpha val="40000"/>
                    </a:schemeClr>
                  </a:outerShdw>
                </a:effectLst>
              </a:rPr>
              <a:t>1.</a:t>
            </a:r>
            <a:r>
              <a:rPr lang="zh-CN" altLang="en-US" sz="2000" b="1" strike="noStrike" noProof="1">
                <a:solidFill>
                  <a:schemeClr val="tx1"/>
                </a:solidFill>
                <a:effectLst>
                  <a:outerShdw blurRad="38100" dist="19050" dir="2700000" algn="tl" rotWithShape="0">
                    <a:schemeClr val="dk1">
                      <a:alpha val="40000"/>
                    </a:schemeClr>
                  </a:outerShdw>
                </a:effectLst>
              </a:rPr>
              <a:t>应收账款净额</a:t>
            </a:r>
            <a:r>
              <a:rPr lang="en-US" altLang="zh-CN" sz="2000" b="1" strike="noStrike" noProof="1">
                <a:solidFill>
                  <a:schemeClr val="tx1"/>
                </a:solidFill>
                <a:effectLst>
                  <a:outerShdw blurRad="38100" dist="19050" dir="2700000" algn="tl" rotWithShape="0">
                    <a:schemeClr val="dk1">
                      <a:alpha val="40000"/>
                    </a:schemeClr>
                  </a:outerShdw>
                </a:effectLst>
              </a:rPr>
              <a:t>=</a:t>
            </a:r>
            <a:r>
              <a:rPr lang="zh-CN" altLang="en-US" sz="2000" b="1" strike="noStrike" noProof="1">
                <a:solidFill>
                  <a:schemeClr val="tx1"/>
                </a:solidFill>
                <a:effectLst>
                  <a:outerShdw blurRad="38100" dist="19050" dir="2700000" algn="tl" rotWithShape="0">
                    <a:schemeClr val="dk1">
                      <a:alpha val="40000"/>
                    </a:schemeClr>
                  </a:outerShdw>
                </a:effectLst>
              </a:rPr>
              <a:t>原余额</a:t>
            </a:r>
            <a:r>
              <a:rPr lang="en-US" altLang="zh-CN" sz="2000" b="1" strike="noStrike" noProof="1">
                <a:solidFill>
                  <a:schemeClr val="tx1"/>
                </a:solidFill>
                <a:effectLst>
                  <a:outerShdw blurRad="38100" dist="19050" dir="2700000" algn="tl" rotWithShape="0">
                    <a:schemeClr val="dk1">
                      <a:alpha val="40000"/>
                    </a:schemeClr>
                  </a:outerShdw>
                </a:effectLst>
              </a:rPr>
              <a:t>267700+</a:t>
            </a:r>
            <a:r>
              <a:rPr lang="zh-CN" altLang="en-US" sz="2000" b="1" strike="noStrike" noProof="1">
                <a:solidFill>
                  <a:schemeClr val="tx1"/>
                </a:solidFill>
                <a:effectLst>
                  <a:outerShdw blurRad="38100" dist="19050" dir="2700000" algn="tl" rotWithShape="0">
                    <a:schemeClr val="dk1">
                      <a:alpha val="40000"/>
                    </a:schemeClr>
                  </a:outerShdw>
                </a:effectLst>
              </a:rPr>
              <a:t>（</a:t>
            </a:r>
            <a:r>
              <a:rPr lang="en-US" altLang="zh-CN" sz="2000" b="1" strike="noStrike" noProof="1">
                <a:solidFill>
                  <a:schemeClr val="tx1"/>
                </a:solidFill>
                <a:effectLst>
                  <a:outerShdw blurRad="38100" dist="19050" dir="2700000" algn="tl" rotWithShape="0">
                    <a:schemeClr val="dk1">
                      <a:alpha val="40000"/>
                    </a:schemeClr>
                  </a:outerShdw>
                </a:effectLst>
              </a:rPr>
              <a:t>1</a:t>
            </a:r>
            <a:r>
              <a:rPr lang="zh-CN" altLang="en-US" sz="2000" b="1" strike="noStrike" noProof="1">
                <a:solidFill>
                  <a:schemeClr val="tx1"/>
                </a:solidFill>
                <a:effectLst>
                  <a:outerShdw blurRad="38100" dist="19050" dir="2700000" algn="tl" rotWithShape="0">
                    <a:schemeClr val="dk1">
                      <a:alpha val="40000"/>
                    </a:schemeClr>
                  </a:outerShdw>
                </a:effectLst>
              </a:rPr>
              <a:t>）</a:t>
            </a:r>
            <a:r>
              <a:rPr lang="en-US" altLang="zh-CN" sz="2000" b="1" strike="noStrike" noProof="1">
                <a:solidFill>
                  <a:schemeClr val="tx1"/>
                </a:solidFill>
                <a:effectLst>
                  <a:outerShdw blurRad="38100" dist="19050" dir="2700000" algn="tl" rotWithShape="0">
                    <a:schemeClr val="dk1">
                      <a:alpha val="40000"/>
                    </a:schemeClr>
                  </a:outerShdw>
                </a:effectLst>
              </a:rPr>
              <a:t>2</a:t>
            </a:r>
            <a:r>
              <a:rPr lang="zh-CN" altLang="en-US" sz="2000" b="1" strike="noStrike" noProof="1">
                <a:solidFill>
                  <a:schemeClr val="tx1"/>
                </a:solidFill>
                <a:effectLst>
                  <a:outerShdw blurRad="38100" dist="19050" dir="2700000" algn="tl" rotWithShape="0">
                    <a:schemeClr val="dk1">
                      <a:alpha val="40000"/>
                    </a:schemeClr>
                  </a:outerShdw>
                </a:effectLst>
              </a:rPr>
              <a:t>6000</a:t>
            </a:r>
            <a:r>
              <a:rPr lang="en-US" altLang="zh-CN" sz="2000" b="1" strike="noStrike" noProof="1">
                <a:solidFill>
                  <a:schemeClr val="tx1"/>
                </a:solidFill>
                <a:effectLst>
                  <a:outerShdw blurRad="38100" dist="19050" dir="2700000" algn="tl" rotWithShape="0">
                    <a:schemeClr val="dk1">
                      <a:alpha val="40000"/>
                    </a:schemeClr>
                  </a:outerShdw>
                </a:effectLst>
              </a:rPr>
              <a:t>-</a:t>
            </a:r>
            <a:r>
              <a:rPr lang="zh-CN" altLang="en-US" sz="2000" b="1" strike="noStrike" noProof="1">
                <a:solidFill>
                  <a:schemeClr val="tx1"/>
                </a:solidFill>
                <a:effectLst>
                  <a:outerShdw blurRad="38100" dist="19050" dir="2700000" algn="tl" rotWithShape="0">
                    <a:schemeClr val="dk1">
                      <a:alpha val="40000"/>
                    </a:schemeClr>
                  </a:outerShdw>
                </a:effectLst>
              </a:rPr>
              <a:t>补记坏账准备（</a:t>
            </a:r>
            <a:r>
              <a:rPr lang="en-US" altLang="zh-CN" sz="2000" b="1" strike="noStrike" noProof="1">
                <a:solidFill>
                  <a:schemeClr val="tx1"/>
                </a:solidFill>
                <a:effectLst>
                  <a:outerShdw blurRad="38100" dist="19050" dir="2700000" algn="tl" rotWithShape="0">
                    <a:schemeClr val="dk1">
                      <a:alpha val="40000"/>
                    </a:schemeClr>
                  </a:outerShdw>
                </a:effectLst>
              </a:rPr>
              <a:t>6</a:t>
            </a:r>
            <a:r>
              <a:rPr lang="zh-CN" altLang="en-US" sz="2000" b="1" strike="noStrike" noProof="1">
                <a:solidFill>
                  <a:schemeClr val="tx1"/>
                </a:solidFill>
                <a:effectLst>
                  <a:outerShdw blurRad="38100" dist="19050" dir="2700000" algn="tl" rotWithShape="0">
                    <a:schemeClr val="dk1">
                      <a:alpha val="40000"/>
                    </a:schemeClr>
                  </a:outerShdw>
                </a:effectLst>
              </a:rPr>
              <a:t>）</a:t>
            </a:r>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29370</a:t>
            </a:r>
            <a:r>
              <a:rPr lang="en-US" altLang="zh-CN" sz="2000" b="1" strike="noStrike" noProof="1">
                <a:solidFill>
                  <a:schemeClr val="tx1"/>
                </a:solidFill>
                <a:effectLst>
                  <a:outerShdw blurRad="38100" dist="19050" dir="2700000" algn="tl" rotWithShape="0">
                    <a:schemeClr val="dk1">
                      <a:alpha val="40000"/>
                    </a:schemeClr>
                  </a:outerShdw>
                </a:effectLst>
              </a:rPr>
              <a:t>=264330</a:t>
            </a:r>
            <a:r>
              <a:rPr lang="zh-CN" altLang="en-US" sz="2000" b="1" strike="noStrike" noProof="1">
                <a:solidFill>
                  <a:schemeClr val="tx1"/>
                </a:solidFill>
                <a:effectLst>
                  <a:outerShdw blurRad="38100" dist="19050" dir="2700000" algn="tl" rotWithShape="0">
                    <a:schemeClr val="dk1">
                      <a:alpha val="40000"/>
                    </a:schemeClr>
                  </a:outerShdw>
                </a:effectLst>
              </a:rPr>
              <a:t>元</a:t>
            </a:r>
            <a:endParaRPr lang="zh-CN" altLang="en-US" sz="2000" b="1" strike="noStrike" noProof="1">
              <a:solidFill>
                <a:schemeClr val="tx1"/>
              </a:solidFill>
              <a:effectLst>
                <a:outerShdw blurRad="38100" dist="19050" dir="2700000" algn="tl" rotWithShape="0">
                  <a:schemeClr val="dk1">
                    <a:alpha val="40000"/>
                  </a:schemeClr>
                </a:outerShdw>
              </a:effectLst>
            </a:endParaRPr>
          </a:p>
          <a:p>
            <a:pPr fontAlgn="base"/>
            <a:r>
              <a:rPr lang="zh-CN" altLang="en-US" sz="2000" b="1" strike="noStrike" noProof="1">
                <a:solidFill>
                  <a:schemeClr val="tx1"/>
                </a:solidFill>
                <a:effectLst>
                  <a:outerShdw blurRad="38100" dist="19050" dir="2700000" algn="tl" rotWithShape="0">
                    <a:schemeClr val="dk1">
                      <a:alpha val="40000"/>
                    </a:schemeClr>
                  </a:outerShdw>
                </a:effectLst>
              </a:rPr>
              <a:t>其他应收款净额</a:t>
            </a:r>
            <a:r>
              <a:rPr lang="en-US" altLang="zh-CN" sz="2000" b="1" strike="noStrike" noProof="1">
                <a:solidFill>
                  <a:schemeClr val="tx1"/>
                </a:solidFill>
                <a:effectLst>
                  <a:outerShdw blurRad="38100" dist="19050" dir="2700000" algn="tl" rotWithShape="0">
                    <a:schemeClr val="dk1">
                      <a:alpha val="40000"/>
                    </a:schemeClr>
                  </a:outerShdw>
                </a:effectLst>
              </a:rPr>
              <a:t>=</a:t>
            </a:r>
            <a:r>
              <a:rPr lang="zh-CN" altLang="en-US" sz="2000" b="1" strike="noStrike" noProof="1">
                <a:solidFill>
                  <a:schemeClr val="tx1"/>
                </a:solidFill>
                <a:effectLst>
                  <a:outerShdw blurRad="38100" dist="19050" dir="2700000" algn="tl" rotWithShape="0">
                    <a:schemeClr val="dk1">
                      <a:alpha val="40000"/>
                    </a:schemeClr>
                  </a:outerShdw>
                </a:effectLst>
              </a:rPr>
              <a:t>原余额</a:t>
            </a:r>
            <a:r>
              <a:rPr lang="en-US" altLang="zh-CN" sz="2000" b="1" strike="noStrike" noProof="1">
                <a:solidFill>
                  <a:schemeClr val="tx1"/>
                </a:solidFill>
                <a:effectLst>
                  <a:outerShdw blurRad="38100" dist="19050" dir="2700000" algn="tl" rotWithShape="0">
                    <a:schemeClr val="dk1">
                      <a:alpha val="40000"/>
                    </a:schemeClr>
                  </a:outerShdw>
                </a:effectLst>
              </a:rPr>
              <a:t>8500-</a:t>
            </a:r>
            <a:r>
              <a:rPr lang="zh-CN" altLang="en-US" sz="2000" b="1" strike="noStrike" noProof="1">
                <a:solidFill>
                  <a:schemeClr val="tx1"/>
                </a:solidFill>
                <a:effectLst>
                  <a:outerShdw blurRad="38100" dist="19050" dir="2700000" algn="tl" rotWithShape="0">
                    <a:schemeClr val="dk1">
                      <a:alpha val="40000"/>
                    </a:schemeClr>
                  </a:outerShdw>
                </a:effectLst>
              </a:rPr>
              <a:t>补记坏账准备</a:t>
            </a:r>
            <a:r>
              <a:rPr lang="en-US" altLang="zh-CN" sz="2000" b="1" strike="noStrike" noProof="1">
                <a:solidFill>
                  <a:schemeClr val="tx1"/>
                </a:solidFill>
                <a:effectLst>
                  <a:outerShdw blurRad="38100" dist="19050" dir="2700000" algn="tl" rotWithShape="0">
                    <a:schemeClr val="dk1">
                      <a:alpha val="40000"/>
                    </a:schemeClr>
                  </a:outerShdw>
                </a:effectLst>
              </a:rPr>
              <a:t>850=7650</a:t>
            </a:r>
            <a:r>
              <a:rPr lang="zh-CN" altLang="en-US" sz="2000" b="1" strike="noStrike" noProof="1">
                <a:solidFill>
                  <a:schemeClr val="tx1"/>
                </a:solidFill>
                <a:effectLst>
                  <a:outerShdw blurRad="38100" dist="19050" dir="2700000" algn="tl" rotWithShape="0">
                    <a:schemeClr val="dk1">
                      <a:alpha val="40000"/>
                    </a:schemeClr>
                  </a:outerShdw>
                </a:effectLst>
              </a:rPr>
              <a:t>元</a:t>
            </a:r>
            <a:endParaRPr lang="en-US" altLang="zh-CN" sz="2000" b="1" strike="noStrike" noProof="1">
              <a:solidFill>
                <a:schemeClr val="tx1"/>
              </a:solidFill>
              <a:effectLst>
                <a:outerShdw blurRad="38100" dist="19050" dir="2700000" algn="tl" rotWithShape="0">
                  <a:schemeClr val="dk1">
                    <a:alpha val="40000"/>
                  </a:schemeClr>
                </a:outerShdw>
              </a:effectLst>
            </a:endParaRPr>
          </a:p>
          <a:p>
            <a:pPr fontAlgn="base"/>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2.</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新账受托代理资产与受托代理负债各增加 </a:t>
            </a:r>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3</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4000元</a:t>
            </a:r>
            <a:endPar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3.</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累计盈余</a:t>
            </a:r>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原余额</a:t>
            </a:r>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19171545.34+</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调整（ </a:t>
            </a:r>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2</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6000</a:t>
            </a:r>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+42000+60000+320000-30220+500000+43915</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a:t>
            </a:r>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=20133240.34</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a:t>
            </a:r>
            <a:endPar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4.</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固定资产</a:t>
            </a:r>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原余额</a:t>
            </a:r>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13029200+4</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2000元</a:t>
            </a:r>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=13071200</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a:t>
            </a:r>
            <a:endPar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5.</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待摊费用增加</a:t>
            </a:r>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60000</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元，长期待摊费用增加</a:t>
            </a:r>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320000</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a:t>
            </a:r>
            <a:endPar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6.</a:t>
            </a:r>
            <a:r>
              <a:rPr lang="zh-CN"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长期股权投资调增为</a:t>
            </a:r>
            <a:r>
              <a:rPr lang="en-US" altLang="zh-CN"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1</a:t>
            </a:r>
            <a:r>
              <a:rPr lang="en-US" altLang="zh-CN" sz="2000" b="1" strike="noStrike" noProof="1">
                <a:solidFill>
                  <a:schemeClr val="tx1"/>
                </a:solidFill>
                <a:effectLst>
                  <a:outerShdw blurRad="38100" dist="19050" dir="2700000" algn="tl" rotWithShape="0">
                    <a:schemeClr val="dk1">
                      <a:alpha val="40000"/>
                    </a:schemeClr>
                  </a:outerShdw>
                </a:effectLst>
              </a:rPr>
              <a:t>500000</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a:t>
            </a:r>
            <a:r>
              <a:rPr lang="en-US" altLang="zh-CN" sz="2000" b="1" strike="noStrike" noProof="1">
                <a:solidFill>
                  <a:schemeClr val="tx1"/>
                </a:solidFill>
                <a:effectLst>
                  <a:outerShdw blurRad="38100" dist="19050" dir="2700000" algn="tl" rotWithShape="0">
                    <a:schemeClr val="dk1">
                      <a:alpha val="40000"/>
                    </a:schemeClr>
                  </a:outerShdw>
                </a:effectLst>
              </a:rPr>
              <a:t>应收利息</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增加</a:t>
            </a:r>
            <a:r>
              <a:rPr lang="en-US" altLang="zh-CN" sz="2000" b="1" strike="noStrike" noProof="1">
                <a:solidFill>
                  <a:schemeClr val="tx1"/>
                </a:solidFill>
                <a:effectLst>
                  <a:outerShdw blurRad="38100" dist="19050" dir="2700000" algn="tl" rotWithShape="0">
                    <a:schemeClr val="dk1">
                      <a:alpha val="40000"/>
                    </a:schemeClr>
                  </a:outerShdw>
                </a:effectLst>
              </a:rPr>
              <a:t>43915</a:t>
            </a:r>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元。</a:t>
            </a:r>
            <a:endPar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调整前后的资产负债表的年初余额如下：</a:t>
            </a:r>
            <a:endParaRPr lang="zh-CN" altLang="en-US" sz="2000"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3" name="图片 2"/>
          <p:cNvPicPr>
            <a:picLocks noChangeAspect="1"/>
          </p:cNvPicPr>
          <p:nvPr/>
        </p:nvPicPr>
        <p:blipFill>
          <a:blip r:embed="rId1"/>
          <a:stretch>
            <a:fillRect/>
          </a:stretch>
        </p:blipFill>
        <p:spPr>
          <a:xfrm>
            <a:off x="263525" y="473075"/>
            <a:ext cx="7997825" cy="6026150"/>
          </a:xfrm>
          <a:prstGeom prst="rect">
            <a:avLst/>
          </a:prstGeom>
          <a:noFill/>
          <a:ln w="9525">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6017" name="图片 2"/>
          <p:cNvPicPr>
            <a:picLocks noChangeAspect="1"/>
          </p:cNvPicPr>
          <p:nvPr/>
        </p:nvPicPr>
        <p:blipFill>
          <a:blip r:embed="rId1"/>
          <a:stretch>
            <a:fillRect/>
          </a:stretch>
        </p:blipFill>
        <p:spPr>
          <a:xfrm>
            <a:off x="349250" y="622300"/>
            <a:ext cx="8150225" cy="594042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灯片编号占位符 5"/>
          <p:cNvSpPr txBox="1">
            <a:spLocks noGrp="1"/>
          </p:cNvSpPr>
          <p:nvPr/>
        </p:nvSpPr>
        <p:spPr>
          <a:xfrm>
            <a:off x="6553200" y="6245225"/>
            <a:ext cx="1981200" cy="476250"/>
          </a:xfrm>
          <a:prstGeom prst="rect">
            <a:avLst/>
          </a:prstGeom>
          <a:noFill/>
          <a:ln w="9525">
            <a:noFill/>
          </a:ln>
        </p:spPr>
        <p:txBody>
          <a:bodyPr anchor="t"/>
          <a:p>
            <a:pPr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1266" name="Rectangle 3"/>
          <p:cNvSpPr>
            <a:spLocks noGrp="1"/>
          </p:cNvSpPr>
          <p:nvPr>
            <p:ph type="body"/>
          </p:nvPr>
        </p:nvSpPr>
        <p:spPr>
          <a:xfrm>
            <a:off x="566738" y="700088"/>
            <a:ext cx="8001000" cy="5319712"/>
          </a:xfrm>
        </p:spPr>
        <p:txBody>
          <a:bodyPr wrap="square" anchor="t"/>
          <a:p>
            <a:pPr>
              <a:lnSpc>
                <a:spcPct val="90000"/>
              </a:lnSpc>
            </a:pPr>
            <a:r>
              <a:rPr lang="zh-CN" altLang="en-US" sz="3200" b="1" dirty="0">
                <a:latin typeface="楷体" panose="02010609060101010101" pitchFamily="49" charset="-122"/>
                <a:ea typeface="楷体" panose="02010609060101010101" pitchFamily="49" charset="-122"/>
              </a:rPr>
              <a:t>3.按照本规定要求：</a:t>
            </a:r>
            <a:endParaRPr lang="zh-CN" altLang="en-US" sz="3200" b="1" dirty="0">
              <a:latin typeface="楷体" panose="02010609060101010101" pitchFamily="49" charset="-122"/>
              <a:ea typeface="楷体" panose="02010609060101010101" pitchFamily="49" charset="-122"/>
            </a:endParaRPr>
          </a:p>
          <a:p>
            <a:pPr>
              <a:lnSpc>
                <a:spcPct val="90000"/>
              </a:lnSpc>
            </a:pP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1</a:t>
            </a:r>
            <a:r>
              <a:rPr lang="zh-CN" altLang="en-US" sz="3200" b="1" dirty="0">
                <a:latin typeface="楷体" panose="02010609060101010101" pitchFamily="49" charset="-122"/>
                <a:ea typeface="楷体" panose="02010609060101010101" pitchFamily="49" charset="-122"/>
              </a:rPr>
              <a:t>）登记新账的财务会计科目余额和预算结余科目余额，包括将原账科目余额转入新账财务会计科目、按照原账科目余额登记新账预算结余会计科目（单位新旧会计制度转账、登记新账科目对照表）；</a:t>
            </a:r>
            <a:endParaRPr lang="zh-CN" altLang="en-US" sz="3200" b="1" dirty="0">
              <a:latin typeface="楷体" panose="02010609060101010101" pitchFamily="49" charset="-122"/>
              <a:ea typeface="楷体" panose="02010609060101010101" pitchFamily="49" charset="-122"/>
            </a:endParaRPr>
          </a:p>
          <a:p>
            <a:pPr>
              <a:lnSpc>
                <a:spcPct val="90000"/>
              </a:lnSpc>
            </a:pP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2</a:t>
            </a:r>
            <a:r>
              <a:rPr lang="zh-CN" altLang="en-US" sz="3200" b="1" dirty="0">
                <a:latin typeface="楷体" panose="02010609060101010101" pitchFamily="49" charset="-122"/>
                <a:ea typeface="楷体" panose="02010609060101010101" pitchFamily="49" charset="-122"/>
              </a:rPr>
              <a:t>）将未入账事项登记新账科目；</a:t>
            </a:r>
            <a:endParaRPr lang="zh-CN" altLang="en-US" sz="3200" b="1" dirty="0">
              <a:latin typeface="楷体" panose="02010609060101010101" pitchFamily="49" charset="-122"/>
              <a:ea typeface="楷体" panose="02010609060101010101" pitchFamily="49" charset="-122"/>
            </a:endParaRPr>
          </a:p>
          <a:p>
            <a:pPr>
              <a:lnSpc>
                <a:spcPct val="90000"/>
              </a:lnSpc>
            </a:pP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3</a:t>
            </a:r>
            <a:r>
              <a:rPr lang="zh-CN" altLang="en-US" sz="3200" b="1" dirty="0">
                <a:latin typeface="楷体" panose="02010609060101010101" pitchFamily="49" charset="-122"/>
                <a:ea typeface="楷体" panose="02010609060101010101" pitchFamily="49" charset="-122"/>
              </a:rPr>
              <a:t>）对相关新账科目余额进行调整。</a:t>
            </a:r>
            <a:endParaRPr lang="zh-CN" altLang="en-US" sz="3200" b="1" dirty="0">
              <a:latin typeface="楷体" panose="02010609060101010101" pitchFamily="49" charset="-122"/>
              <a:ea typeface="楷体" panose="02010609060101010101" pitchFamily="49" charset="-122"/>
            </a:endParaRPr>
          </a:p>
          <a:p>
            <a:pPr>
              <a:lnSpc>
                <a:spcPct val="90000"/>
              </a:lnSpc>
            </a:pPr>
            <a:r>
              <a:rPr lang="zh-CN" altLang="en-US" sz="3600" b="1" dirty="0">
                <a:solidFill>
                  <a:srgbClr val="FF0000"/>
                </a:solidFill>
                <a:latin typeface="楷体" panose="02010609060101010101" pitchFamily="49" charset="-122"/>
                <a:ea typeface="楷体" panose="02010609060101010101" pitchFamily="49" charset="-122"/>
              </a:rPr>
              <a:t>即：一转、二</a:t>
            </a:r>
            <a:r>
              <a:rPr lang="zh-CN" altLang="en-US" sz="3600" b="1" dirty="0">
                <a:solidFill>
                  <a:srgbClr val="FF0000"/>
                </a:solidFill>
                <a:latin typeface="楷体" panose="02010609060101010101" pitchFamily="49" charset="-122"/>
                <a:ea typeface="楷体" panose="02010609060101010101" pitchFamily="49" charset="-122"/>
                <a:sym typeface="+mn-ea"/>
              </a:rPr>
              <a:t>补</a:t>
            </a:r>
            <a:r>
              <a:rPr lang="zh-CN" altLang="en-US" sz="3600" b="1" dirty="0">
                <a:solidFill>
                  <a:srgbClr val="FF0000"/>
                </a:solidFill>
                <a:latin typeface="楷体" panose="02010609060101010101" pitchFamily="49" charset="-122"/>
                <a:ea typeface="楷体" panose="02010609060101010101" pitchFamily="49" charset="-122"/>
              </a:rPr>
              <a:t>、三</a:t>
            </a:r>
            <a:r>
              <a:rPr lang="zh-CN" altLang="en-US" sz="3600" b="1" dirty="0">
                <a:solidFill>
                  <a:srgbClr val="FF0000"/>
                </a:solidFill>
                <a:latin typeface="楷体" panose="02010609060101010101" pitchFamily="49" charset="-122"/>
                <a:ea typeface="楷体" panose="02010609060101010101" pitchFamily="49" charset="-122"/>
                <a:sym typeface="+mn-ea"/>
              </a:rPr>
              <a:t>调</a:t>
            </a:r>
            <a:endParaRPr lang="zh-CN" altLang="en-US" sz="3600" b="1" dirty="0">
              <a:latin typeface="楷体" panose="02010609060101010101" pitchFamily="49" charset="-122"/>
              <a:ea typeface="楷体" panose="02010609060101010101" pitchFamily="49" charset="-122"/>
            </a:endParaRPr>
          </a:p>
          <a:p>
            <a:pPr>
              <a:lnSpc>
                <a:spcPct val="90000"/>
              </a:lnSpc>
            </a:pPr>
            <a:endParaRPr lang="zh-CN" altLang="en-US" sz="3200" b="1" dirty="0">
              <a:latin typeface="楷体" panose="02010609060101010101" pitchFamily="49" charset="-122"/>
              <a:ea typeface="楷体" panose="02010609060101010101" pitchFamily="49" charset="-122"/>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1739265" y="4509135"/>
              <a:ext cx="1303020" cy="720090"/>
            </p14:xfrm>
          </p:contentPart>
        </mc:Choice>
        <mc:Fallback xmlns="">
          <p:pic>
            <p:nvPicPr>
              <p:cNvPr id="2" name="墨迹 1"/>
            </p:nvPicPr>
            <p:blipFill>
              <a:blip r:embed="rId2"/>
            </p:blipFill>
            <p:spPr>
              <a:xfrm>
                <a:off x="1739265" y="4509135"/>
                <a:ext cx="1303020" cy="72009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2870835" y="4697730"/>
              <a:ext cx="513715" cy="102870"/>
            </p14:xfrm>
          </p:contentPart>
        </mc:Choice>
        <mc:Fallback xmlns="">
          <p:pic>
            <p:nvPicPr>
              <p:cNvPr id="3" name="墨迹 2"/>
            </p:nvPicPr>
            <p:blipFill>
              <a:blip r:embed="rId4"/>
            </p:blipFill>
            <p:spPr>
              <a:xfrm>
                <a:off x="2870835" y="4697730"/>
                <a:ext cx="513715" cy="10287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3418840" y="4800600"/>
              <a:ext cx="420370" cy="85725"/>
            </p14:xfrm>
          </p:contentPart>
        </mc:Choice>
        <mc:Fallback xmlns="">
          <p:pic>
            <p:nvPicPr>
              <p:cNvPr id="4" name="墨迹 3"/>
            </p:nvPicPr>
            <p:blipFill>
              <a:blip r:embed="rId6"/>
            </p:blipFill>
            <p:spPr>
              <a:xfrm>
                <a:off x="3418840" y="4800600"/>
                <a:ext cx="420370" cy="8572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2407920" y="3968750"/>
              <a:ext cx="3796030" cy="94615"/>
            </p14:xfrm>
          </p:contentPart>
        </mc:Choice>
        <mc:Fallback xmlns="">
          <p:pic>
            <p:nvPicPr>
              <p:cNvPr id="5" name="墨迹 4"/>
            </p:nvPicPr>
            <p:blipFill>
              <a:blip r:embed="rId8"/>
            </p:blipFill>
            <p:spPr>
              <a:xfrm>
                <a:off x="2407920" y="3968750"/>
                <a:ext cx="3796030" cy="9461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2270760" y="3557270"/>
              <a:ext cx="1465580" cy="386080"/>
            </p14:xfrm>
          </p:contentPart>
        </mc:Choice>
        <mc:Fallback xmlns="">
          <p:pic>
            <p:nvPicPr>
              <p:cNvPr id="6" name="墨迹 5"/>
            </p:nvPicPr>
            <p:blipFill>
              <a:blip r:embed="rId10"/>
            </p:blipFill>
            <p:spPr>
              <a:xfrm>
                <a:off x="2270760" y="3557270"/>
                <a:ext cx="1465580" cy="38608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3556000" y="4980305"/>
              <a:ext cx="642620" cy="308610"/>
            </p14:xfrm>
          </p:contentPart>
        </mc:Choice>
        <mc:Fallback xmlns="">
          <p:pic>
            <p:nvPicPr>
              <p:cNvPr id="7" name="墨迹 6"/>
            </p:nvPicPr>
            <p:blipFill>
              <a:blip r:embed="rId12"/>
            </p:blipFill>
            <p:spPr>
              <a:xfrm>
                <a:off x="3556000" y="4980305"/>
                <a:ext cx="642620" cy="30861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3187700" y="5434965"/>
              <a:ext cx="137160" cy="240030"/>
            </p14:xfrm>
          </p:contentPart>
        </mc:Choice>
        <mc:Fallback xmlns="">
          <p:pic>
            <p:nvPicPr>
              <p:cNvPr id="8" name="墨迹 7"/>
            </p:nvPicPr>
            <p:blipFill>
              <a:blip r:embed="rId14"/>
            </p:blipFill>
            <p:spPr>
              <a:xfrm>
                <a:off x="3187700" y="5434965"/>
                <a:ext cx="137160" cy="24003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3435985" y="5349240"/>
              <a:ext cx="34290" cy="179705"/>
            </p14:xfrm>
          </p:contentPart>
        </mc:Choice>
        <mc:Fallback xmlns="">
          <p:pic>
            <p:nvPicPr>
              <p:cNvPr id="9" name="墨迹 8"/>
            </p:nvPicPr>
            <p:blipFill>
              <a:blip r:embed="rId16"/>
            </p:blipFill>
            <p:spPr>
              <a:xfrm>
                <a:off x="3435985" y="5349240"/>
                <a:ext cx="34290" cy="17970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3487420" y="5349240"/>
              <a:ext cx="146050" cy="120015"/>
            </p14:xfrm>
          </p:contentPart>
        </mc:Choice>
        <mc:Fallback xmlns="">
          <p:pic>
            <p:nvPicPr>
              <p:cNvPr id="10" name="墨迹 9"/>
            </p:nvPicPr>
            <p:blipFill>
              <a:blip r:embed="rId18"/>
            </p:blipFill>
            <p:spPr>
              <a:xfrm>
                <a:off x="3487420" y="5349240"/>
                <a:ext cx="146050" cy="12001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3573145" y="5477510"/>
              <a:ext cx="51435" cy="137160"/>
            </p14:xfrm>
          </p:contentPart>
        </mc:Choice>
        <mc:Fallback xmlns="">
          <p:pic>
            <p:nvPicPr>
              <p:cNvPr id="11" name="墨迹 10"/>
            </p:nvPicPr>
            <p:blipFill>
              <a:blip r:embed="rId20"/>
            </p:blipFill>
            <p:spPr>
              <a:xfrm>
                <a:off x="3573145" y="5477510"/>
                <a:ext cx="51435" cy="13716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2" name="墨迹 11"/>
              <p14:cNvContentPartPr/>
              <p14:nvPr/>
            </p14:nvContentPartPr>
            <p14:xfrm>
              <a:off x="3607435" y="5511800"/>
              <a:ext cx="128905" cy="68580"/>
            </p14:xfrm>
          </p:contentPart>
        </mc:Choice>
        <mc:Fallback xmlns="">
          <p:pic>
            <p:nvPicPr>
              <p:cNvPr id="12" name="墨迹 11"/>
            </p:nvPicPr>
            <p:blipFill>
              <a:blip r:embed="rId22"/>
            </p:blipFill>
            <p:spPr>
              <a:xfrm>
                <a:off x="3607435" y="5511800"/>
                <a:ext cx="128905" cy="6858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3" name="墨迹 12"/>
              <p14:cNvContentPartPr/>
              <p14:nvPr/>
            </p14:nvContentPartPr>
            <p14:xfrm>
              <a:off x="3744595" y="5280660"/>
              <a:ext cx="368300" cy="76835"/>
            </p14:xfrm>
          </p:contentPart>
        </mc:Choice>
        <mc:Fallback xmlns="">
          <p:pic>
            <p:nvPicPr>
              <p:cNvPr id="13" name="墨迹 12"/>
            </p:nvPicPr>
            <p:blipFill>
              <a:blip r:embed="rId24"/>
            </p:blipFill>
            <p:spPr>
              <a:xfrm>
                <a:off x="3744595" y="5280660"/>
                <a:ext cx="368300" cy="7683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 name="墨迹 13"/>
              <p14:cNvContentPartPr/>
              <p14:nvPr/>
            </p14:nvContentPartPr>
            <p14:xfrm>
              <a:off x="3890645" y="5229225"/>
              <a:ext cx="59690" cy="394335"/>
            </p14:xfrm>
          </p:contentPart>
        </mc:Choice>
        <mc:Fallback xmlns="">
          <p:pic>
            <p:nvPicPr>
              <p:cNvPr id="14" name="墨迹 13"/>
            </p:nvPicPr>
            <p:blipFill>
              <a:blip r:embed="rId26"/>
            </p:blipFill>
            <p:spPr>
              <a:xfrm>
                <a:off x="3890645" y="5229225"/>
                <a:ext cx="59690" cy="39433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5" name="墨迹 14"/>
              <p14:cNvContentPartPr/>
              <p14:nvPr/>
            </p14:nvContentPartPr>
            <p14:xfrm>
              <a:off x="3744595" y="5349240"/>
              <a:ext cx="111760" cy="111125"/>
            </p14:xfrm>
          </p:contentPart>
        </mc:Choice>
        <mc:Fallback xmlns="">
          <p:pic>
            <p:nvPicPr>
              <p:cNvPr id="15" name="墨迹 14"/>
            </p:nvPicPr>
            <p:blipFill>
              <a:blip r:embed="rId28"/>
            </p:blipFill>
            <p:spPr>
              <a:xfrm>
                <a:off x="3744595" y="5349240"/>
                <a:ext cx="111760" cy="11112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6" name="墨迹 15"/>
              <p14:cNvContentPartPr/>
              <p14:nvPr/>
            </p14:nvContentPartPr>
            <p14:xfrm>
              <a:off x="4181475" y="5066030"/>
              <a:ext cx="214630" cy="342900"/>
            </p14:xfrm>
          </p:contentPart>
        </mc:Choice>
        <mc:Fallback xmlns="">
          <p:pic>
            <p:nvPicPr>
              <p:cNvPr id="16" name="墨迹 15"/>
            </p:nvPicPr>
            <p:blipFill>
              <a:blip r:embed="rId30"/>
            </p:blipFill>
            <p:spPr>
              <a:xfrm>
                <a:off x="4181475" y="5066030"/>
                <a:ext cx="214630" cy="34290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7" name="墨迹 16"/>
              <p14:cNvContentPartPr/>
              <p14:nvPr/>
            </p14:nvContentPartPr>
            <p14:xfrm>
              <a:off x="4198620" y="5340350"/>
              <a:ext cx="317500" cy="94615"/>
            </p14:xfrm>
          </p:contentPart>
        </mc:Choice>
        <mc:Fallback xmlns="">
          <p:pic>
            <p:nvPicPr>
              <p:cNvPr id="17" name="墨迹 16"/>
            </p:nvPicPr>
            <p:blipFill>
              <a:blip r:embed="rId32"/>
            </p:blipFill>
            <p:spPr>
              <a:xfrm>
                <a:off x="4198620" y="5340350"/>
                <a:ext cx="317500" cy="9461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8" name="墨迹 17"/>
              <p14:cNvContentPartPr/>
              <p14:nvPr/>
            </p14:nvContentPartPr>
            <p14:xfrm>
              <a:off x="4078605" y="5520690"/>
              <a:ext cx="325755" cy="111125"/>
            </p14:xfrm>
          </p:contentPart>
        </mc:Choice>
        <mc:Fallback xmlns="">
          <p:pic>
            <p:nvPicPr>
              <p:cNvPr id="18" name="墨迹 17"/>
            </p:nvPicPr>
            <p:blipFill>
              <a:blip r:embed="rId34"/>
            </p:blipFill>
            <p:spPr>
              <a:xfrm>
                <a:off x="4078605" y="5520690"/>
                <a:ext cx="325755" cy="11112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9" name="墨迹 18"/>
              <p14:cNvContentPartPr/>
              <p14:nvPr/>
            </p14:nvContentPartPr>
            <p14:xfrm>
              <a:off x="4112895" y="5520690"/>
              <a:ext cx="180340" cy="171450"/>
            </p14:xfrm>
          </p:contentPart>
        </mc:Choice>
        <mc:Fallback xmlns="">
          <p:pic>
            <p:nvPicPr>
              <p:cNvPr id="19" name="墨迹 18"/>
            </p:nvPicPr>
            <p:blipFill>
              <a:blip r:embed="rId36"/>
            </p:blipFill>
            <p:spPr>
              <a:xfrm>
                <a:off x="4112895" y="5520690"/>
                <a:ext cx="180340" cy="17145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0" name="墨迹 19"/>
              <p14:cNvContentPartPr/>
              <p14:nvPr/>
            </p14:nvContentPartPr>
            <p14:xfrm>
              <a:off x="4438650" y="5288915"/>
              <a:ext cx="163195" cy="325755"/>
            </p14:xfrm>
          </p:contentPart>
        </mc:Choice>
        <mc:Fallback xmlns="">
          <p:pic>
            <p:nvPicPr>
              <p:cNvPr id="20" name="墨迹 19"/>
            </p:nvPicPr>
            <p:blipFill>
              <a:blip r:embed="rId38"/>
            </p:blipFill>
            <p:spPr>
              <a:xfrm>
                <a:off x="4438650" y="5288915"/>
                <a:ext cx="163195" cy="325755"/>
              </a:xfrm>
              <a:prstGeom prst="rect"/>
            </p:spPr>
          </p:pic>
        </mc:Fallback>
      </mc:AlternateContent>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1"/>
          <p:cNvSpPr>
            <a:spLocks noGrp="1"/>
          </p:cNvSpPr>
          <p:nvPr>
            <p:ph type="title"/>
          </p:nvPr>
        </p:nvSpPr>
        <p:spPr>
          <a:xfrm>
            <a:off x="938213" y="657225"/>
            <a:ext cx="6494462" cy="422275"/>
          </a:xfrm>
        </p:spPr>
        <p:txBody>
          <a:bodyPr anchor="ctr"/>
          <a:p>
            <a:r>
              <a:rPr lang="zh-CN" altLang="zh-CN" sz="2100" b="1">
                <a:solidFill>
                  <a:schemeClr val="accent2"/>
                </a:solidFill>
                <a:latin typeface="黑体" panose="02010609060101010101" pitchFamily="49" charset="-122"/>
                <a:ea typeface="黑体" panose="02010609060101010101" pitchFamily="49" charset="-122"/>
                <a:sym typeface="等线" panose="02010600030101010101" pitchFamily="2" charset="-122"/>
              </a:rPr>
              <a:t>根据明细表二进行</a:t>
            </a:r>
            <a:r>
              <a:rPr lang="zh-CN" altLang="en-US" sz="2100" b="1">
                <a:solidFill>
                  <a:schemeClr val="accent2"/>
                </a:solidFill>
                <a:latin typeface="黑体" panose="02010609060101010101" pitchFamily="49" charset="-122"/>
                <a:ea typeface="黑体" panose="02010609060101010101" pitchFamily="49" charset="-122"/>
                <a:sym typeface="等线" panose="02010600030101010101" pitchFamily="2" charset="-122"/>
              </a:rPr>
              <a:t>新账预算会计的调整账务处理</a:t>
            </a:r>
            <a:endParaRPr lang="zh-CN" altLang="en-US" sz="2100" b="1">
              <a:solidFill>
                <a:schemeClr val="accent2"/>
              </a:solidFill>
              <a:latin typeface="黑体" panose="02010609060101010101" pitchFamily="49" charset="-122"/>
              <a:ea typeface="黑体" panose="02010609060101010101" pitchFamily="49" charset="-122"/>
              <a:sym typeface="等线" panose="02010600030101010101" pitchFamily="2" charset="-122"/>
            </a:endParaRPr>
          </a:p>
        </p:txBody>
      </p:sp>
      <p:sp>
        <p:nvSpPr>
          <p:cNvPr id="24578" name="内容占位符 2"/>
          <p:cNvSpPr>
            <a:spLocks noGrp="1"/>
          </p:cNvSpPr>
          <p:nvPr>
            <p:ph idx="1"/>
          </p:nvPr>
        </p:nvSpPr>
        <p:spPr>
          <a:xfrm>
            <a:off x="266700" y="1223963"/>
            <a:ext cx="8137525" cy="5232400"/>
          </a:xfrm>
        </p:spPr>
        <p:txBody>
          <a:bodyPr anchor="t"/>
          <a:p>
            <a:pPr fontAlgn="base"/>
            <a:r>
              <a:rPr lang="zh-CN"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（一）“财政拨款结转”和“财政拨款结余”科目及对应的“资金结存”科目余额</a:t>
            </a:r>
            <a:endParaRPr lang="zh-CN"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1.</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原账科目余额</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各项结转转入已记预算支出尚未支付财政资金的金额</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已支付财政资金尚未计入预算支出的金额</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新账的“财政拨款结转”科目及其明细科目贷方。</a:t>
            </a:r>
            <a:r>
              <a:rPr lang="zh-CN" altLang="en-US" b="1" strike="noStrike" noProof="1">
                <a:solidFill>
                  <a:schemeClr val="tx1"/>
                </a:solidFill>
                <a:effectLst>
                  <a:outerShdw blurRad="38100" dist="19050" dir="2700000" algn="tl" rotWithShape="0">
                    <a:schemeClr val="dk1">
                      <a:alpha val="40000"/>
                    </a:schemeClr>
                  </a:outerShdw>
                </a:effectLst>
              </a:rPr>
              <a:t>调整后的预算会计新账余额为：</a:t>
            </a:r>
            <a:endPar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a:p>
            <a:pPr fontAlgn="base"/>
            <a:r>
              <a:rPr lang="zh-CN" altLang="en-US" b="1" strike="noStrike" noProof="1">
                <a:solidFill>
                  <a:schemeClr val="tx1"/>
                </a:solidFill>
                <a:effectLst>
                  <a:outerShdw blurRad="38100" dist="19050" dir="2700000" algn="tl" rotWithShape="0">
                    <a:schemeClr val="dk1">
                      <a:alpha val="40000"/>
                    </a:schemeClr>
                  </a:outerShdw>
                </a:effectLst>
              </a:rPr>
              <a:t>新账</a:t>
            </a:r>
            <a:r>
              <a:rPr lang="en-US" altLang="zh-CN" b="1" strike="noStrike" noProof="1">
                <a:solidFill>
                  <a:schemeClr val="tx1"/>
                </a:solidFill>
                <a:effectLst>
                  <a:outerShdw blurRad="38100" dist="19050" dir="2700000" algn="tl" rotWithShape="0">
                    <a:schemeClr val="dk1">
                      <a:alpha val="40000"/>
                    </a:schemeClr>
                  </a:outerShdw>
                </a:effectLst>
              </a:rPr>
              <a:t>财政拨款结转=752917.5+列</a:t>
            </a:r>
            <a:r>
              <a:rPr lang="zh-CN" altLang="en-US" b="1" strike="noStrike" noProof="1">
                <a:solidFill>
                  <a:schemeClr val="tx1"/>
                </a:solidFill>
                <a:effectLst>
                  <a:outerShdw blurRad="38100" dist="19050" dir="2700000" algn="tl" rotWithShape="0">
                    <a:schemeClr val="dk1">
                      <a:alpha val="40000"/>
                    </a:schemeClr>
                  </a:outerShdw>
                </a:effectLst>
              </a:rPr>
              <a:t>未付资金</a:t>
            </a:r>
            <a:r>
              <a:rPr lang="en-US" altLang="zh-CN" b="1" strike="noStrike" noProof="1">
                <a:solidFill>
                  <a:schemeClr val="tx1"/>
                </a:solidFill>
                <a:effectLst>
                  <a:outerShdw blurRad="38100" dist="19050" dir="2700000" algn="tl" rotWithShape="0">
                    <a:schemeClr val="dk1">
                      <a:alpha val="40000"/>
                    </a:schemeClr>
                  </a:outerShdw>
                </a:effectLst>
              </a:rPr>
              <a:t>的应付账款55100—</a:t>
            </a:r>
            <a:r>
              <a:rPr lang="zh-CN" altLang="en-US" b="1" strike="noStrike" noProof="1">
                <a:solidFill>
                  <a:schemeClr val="tx1"/>
                </a:solidFill>
                <a:effectLst>
                  <a:outerShdw blurRad="38100" dist="19050" dir="2700000" algn="tl" rotWithShape="0">
                    <a:schemeClr val="dk1">
                      <a:alpha val="40000"/>
                    </a:schemeClr>
                  </a:outerShdw>
                </a:effectLst>
              </a:rPr>
              <a:t>已未付资金的</a:t>
            </a:r>
            <a:r>
              <a:rPr lang="en-US" altLang="zh-CN" b="1" strike="noStrike" noProof="1">
                <a:solidFill>
                  <a:schemeClr val="tx1"/>
                </a:solidFill>
                <a:effectLst>
                  <a:outerShdw blurRad="38100" dist="19050" dir="2700000" algn="tl" rotWithShape="0">
                    <a:schemeClr val="dk1">
                      <a:alpha val="40000"/>
                    </a:schemeClr>
                  </a:outerShdw>
                </a:effectLst>
              </a:rPr>
              <a:t>预付账款21000—</a:t>
            </a:r>
            <a:r>
              <a:rPr lang="zh-CN" altLang="en-US" b="1" strike="noStrike" noProof="1">
                <a:solidFill>
                  <a:schemeClr val="tx1"/>
                </a:solidFill>
                <a:effectLst>
                  <a:outerShdw blurRad="38100" dist="19050" dir="2700000" algn="tl" rotWithShape="0">
                    <a:schemeClr val="dk1">
                      <a:alpha val="40000"/>
                    </a:schemeClr>
                  </a:outerShdw>
                </a:effectLst>
              </a:rPr>
              <a:t>已</a:t>
            </a:r>
            <a:r>
              <a:rPr lang="en-US" altLang="zh-CN" b="1" strike="noStrike" noProof="1">
                <a:solidFill>
                  <a:schemeClr val="tx1"/>
                </a:solidFill>
                <a:effectLst>
                  <a:outerShdw blurRad="38100" dist="19050" dir="2700000" algn="tl" rotWithShape="0">
                    <a:schemeClr val="dk1">
                      <a:alpha val="40000"/>
                    </a:schemeClr>
                  </a:outerShdw>
                </a:effectLst>
              </a:rPr>
              <a:t>其他应收款1000—购入存货67092=718925.5</a:t>
            </a:r>
            <a:r>
              <a:rPr lang="zh-CN" altLang="en-US" b="1" strike="noStrike" noProof="1">
                <a:solidFill>
                  <a:schemeClr val="tx1"/>
                </a:solidFill>
                <a:effectLst>
                  <a:outerShdw blurRad="38100" dist="19050" dir="2700000" algn="tl" rotWithShape="0">
                    <a:schemeClr val="dk1">
                      <a:alpha val="40000"/>
                    </a:schemeClr>
                  </a:outerShdw>
                </a:effectLst>
              </a:rPr>
              <a:t>元。</a:t>
            </a:r>
            <a:endParaRPr lang="zh-CN" altLang="en-US" b="1" strike="noStrike" noProof="1">
              <a:solidFill>
                <a:schemeClr val="tx1"/>
              </a:solidFill>
              <a:effectLst>
                <a:outerShdw blurRad="38100" dist="19050" dir="2700000" algn="tl" rotWithShape="0">
                  <a:schemeClr val="dk1">
                    <a:alpha val="40000"/>
                  </a:schemeClr>
                </a:outerShdw>
              </a:effectLst>
            </a:endParaRPr>
          </a:p>
          <a:p>
            <a:pPr fontAlgn="base"/>
            <a:r>
              <a:rPr lang="zh-CN" altLang="en-US" b="1" strike="noStrike" noProof="1">
                <a:solidFill>
                  <a:schemeClr val="tx1"/>
                </a:solidFill>
                <a:effectLst>
                  <a:outerShdw blurRad="38100" dist="19050" dir="2700000" algn="tl" rotWithShape="0">
                    <a:schemeClr val="dk1">
                      <a:alpha val="40000"/>
                    </a:schemeClr>
                  </a:outerShdw>
                </a:effectLst>
              </a:rPr>
              <a:t>新账</a:t>
            </a:r>
            <a:r>
              <a:rPr lang="en-US" altLang="zh-CN" b="1" strike="noStrike" noProof="1">
                <a:solidFill>
                  <a:schemeClr val="tx1"/>
                </a:solidFill>
                <a:effectLst>
                  <a:outerShdw blurRad="38100" dist="19050" dir="2700000" algn="tl" rotWithShape="0">
                    <a:schemeClr val="dk1">
                      <a:alpha val="40000"/>
                    </a:schemeClr>
                  </a:outerShdw>
                </a:effectLst>
              </a:rPr>
              <a:t>财政拨款</a:t>
            </a:r>
            <a:r>
              <a:rPr lang="zh-CN" altLang="en-US" b="1" strike="noStrike" noProof="1">
                <a:solidFill>
                  <a:schemeClr val="tx1"/>
                </a:solidFill>
                <a:effectLst>
                  <a:outerShdw blurRad="38100" dist="19050" dir="2700000" algn="tl" rotWithShape="0">
                    <a:schemeClr val="dk1">
                      <a:alpha val="40000"/>
                    </a:schemeClr>
                  </a:outerShdw>
                </a:effectLst>
              </a:rPr>
              <a:t>结余</a:t>
            </a:r>
            <a:r>
              <a:rPr lang="en-US" altLang="zh-CN" b="1" strike="noStrike" noProof="1">
                <a:solidFill>
                  <a:schemeClr val="tx1"/>
                </a:solidFill>
                <a:effectLst>
                  <a:outerShdw blurRad="38100" dist="19050" dir="2700000" algn="tl" rotWithShape="0">
                    <a:schemeClr val="dk1">
                      <a:alpha val="40000"/>
                    </a:schemeClr>
                  </a:outerShdw>
                </a:effectLst>
              </a:rPr>
              <a:t>=63000</a:t>
            </a:r>
            <a:r>
              <a:rPr lang="zh-CN" altLang="en-US" b="1" strike="noStrike" noProof="1">
                <a:solidFill>
                  <a:schemeClr val="tx1"/>
                </a:solidFill>
                <a:effectLst>
                  <a:outerShdw blurRad="38100" dist="19050" dir="2700000" algn="tl" rotWithShape="0">
                    <a:schemeClr val="dk1">
                      <a:alpha val="40000"/>
                    </a:schemeClr>
                  </a:outerShdw>
                </a:effectLst>
              </a:rPr>
              <a:t>元</a:t>
            </a:r>
            <a:endParaRPr lang="zh-CN" altLang="en-US" b="1" strike="noStrike" noProof="1">
              <a:solidFill>
                <a:schemeClr val="tx1"/>
              </a:solidFill>
              <a:effectLst>
                <a:outerShdw blurRad="38100" dist="19050" dir="2700000" algn="tl" rotWithShape="0">
                  <a:schemeClr val="dk1">
                    <a:alpha val="40000"/>
                  </a:schemeClr>
                </a:outerShdw>
              </a:effectLst>
            </a:endParaRPr>
          </a:p>
          <a:p>
            <a:pPr fontAlgn="base"/>
            <a:r>
              <a:rPr lang="zh-CN" altLang="en-US" b="1" strike="noStrike" noProof="1">
                <a:solidFill>
                  <a:schemeClr val="tx1"/>
                </a:solidFill>
                <a:effectLst>
                  <a:outerShdw blurRad="38100" dist="19050" dir="2700000" algn="tl" rotWithShape="0">
                    <a:schemeClr val="dk1">
                      <a:alpha val="40000"/>
                    </a:schemeClr>
                  </a:outerShdw>
                </a:effectLst>
              </a:rPr>
              <a:t>增加资金结存</a:t>
            </a:r>
            <a:r>
              <a:rPr lang="en-US" altLang="zh-CN" b="1" strike="noStrike" noProof="1">
                <a:solidFill>
                  <a:schemeClr val="tx1"/>
                </a:solidFill>
                <a:effectLst>
                  <a:outerShdw blurRad="38100" dist="19050" dir="2700000" algn="tl" rotWithShape="0">
                    <a:schemeClr val="dk1">
                      <a:alpha val="40000"/>
                    </a:schemeClr>
                  </a:outerShdw>
                </a:effectLst>
              </a:rPr>
              <a:t>——</a:t>
            </a:r>
            <a:r>
              <a:rPr lang="zh-CN" altLang="en-US" b="1" strike="noStrike" noProof="1">
                <a:solidFill>
                  <a:schemeClr val="tx1"/>
                </a:solidFill>
                <a:effectLst>
                  <a:outerShdw blurRad="38100" dist="19050" dir="2700000" algn="tl" rotWithShape="0">
                    <a:schemeClr val="dk1">
                      <a:alpha val="40000"/>
                    </a:schemeClr>
                  </a:outerShdw>
                </a:effectLst>
              </a:rPr>
              <a:t>财政应返还额度：8280元</a:t>
            </a:r>
            <a:endParaRPr lang="zh-CN" altLang="en-US" b="1" strike="noStrike" noProof="1">
              <a:solidFill>
                <a:schemeClr val="tx1"/>
              </a:solidFill>
              <a:effectLst>
                <a:outerShdw blurRad="38100" dist="19050" dir="2700000" algn="tl" rotWithShape="0">
                  <a:schemeClr val="dk1">
                    <a:alpha val="40000"/>
                  </a:schemeClr>
                </a:outerShdw>
              </a:effectLst>
            </a:endParaRPr>
          </a:p>
          <a:p>
            <a:pPr fontAlgn="base"/>
            <a:r>
              <a:rPr lang="zh-CN" altLang="en-US" b="1" strike="noStrike" noProof="1">
                <a:solidFill>
                  <a:schemeClr val="tx1"/>
                </a:solidFill>
                <a:effectLst>
                  <a:outerShdw blurRad="38100" dist="19050" dir="2700000" algn="tl" rotWithShape="0">
                    <a:schemeClr val="dk1">
                      <a:alpha val="40000"/>
                    </a:schemeClr>
                  </a:outerShdw>
                </a:effectLst>
              </a:rPr>
              <a:t>增加资金结存</a:t>
            </a:r>
            <a:r>
              <a:rPr lang="en-US" altLang="zh-CN" b="1" strike="noStrike" noProof="1">
                <a:solidFill>
                  <a:schemeClr val="tx1"/>
                </a:solidFill>
                <a:effectLst>
                  <a:outerShdw blurRad="38100" dist="19050" dir="2700000" algn="tl" rotWithShape="0">
                    <a:schemeClr val="dk1">
                      <a:alpha val="40000"/>
                    </a:schemeClr>
                  </a:outerShdw>
                </a:effectLst>
              </a:rPr>
              <a:t>——</a:t>
            </a:r>
            <a:r>
              <a:rPr lang="zh-CN" altLang="en-US" b="1" strike="noStrike" noProof="1">
                <a:solidFill>
                  <a:schemeClr val="tx1"/>
                </a:solidFill>
                <a:effectLst>
                  <a:outerShdw blurRad="38100" dist="19050" dir="2700000" algn="tl" rotWithShape="0">
                    <a:schemeClr val="dk1">
                      <a:alpha val="40000"/>
                    </a:schemeClr>
                  </a:outerShdw>
                </a:effectLst>
              </a:rPr>
              <a:t>货币资金</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773645.5元</a:t>
            </a:r>
            <a:r>
              <a:rPr lang="en-US" altLang="zh-CN" b="1" strike="noStrike" noProof="1">
                <a:solidFill>
                  <a:schemeClr val="tx1"/>
                </a:solidFill>
                <a:effectLst>
                  <a:outerShdw blurRad="38100" dist="19050" dir="2700000" algn="tl" rotWithShape="0">
                    <a:schemeClr val="dk1">
                      <a:alpha val="40000"/>
                    </a:schemeClr>
                  </a:outerShdw>
                </a:effectLst>
              </a:rPr>
              <a:t>=</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718925.5+63000-8280</a:t>
            </a:r>
            <a:endPar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标题 1"/>
          <p:cNvSpPr>
            <a:spLocks noGrp="1"/>
          </p:cNvSpPr>
          <p:nvPr>
            <p:ph type="title"/>
          </p:nvPr>
        </p:nvSpPr>
        <p:spPr>
          <a:xfrm>
            <a:off x="628650" y="1044575"/>
            <a:ext cx="7038975" cy="700088"/>
          </a:xfrm>
        </p:spPr>
        <p:txBody>
          <a:bodyPr anchor="ctr"/>
          <a:p>
            <a:r>
              <a:rPr lang="zh-CN" altLang="en-US" sz="2100" b="1">
                <a:solidFill>
                  <a:schemeClr val="accent2"/>
                </a:solidFill>
              </a:rPr>
              <a:t>（</a:t>
            </a:r>
            <a:r>
              <a:rPr lang="zh-CN" altLang="en-US" sz="2100" b="1">
                <a:solidFill>
                  <a:schemeClr val="accent2"/>
                </a:solidFill>
                <a:latin typeface="黑体" panose="02010609060101010101" pitchFamily="49" charset="-122"/>
                <a:ea typeface="黑体" panose="02010609060101010101" pitchFamily="49" charset="-122"/>
              </a:rPr>
              <a:t>二）“非财政拨款结转”科目及对应的“</a:t>
            </a:r>
            <a:br>
              <a:rPr lang="zh-CN" altLang="en-US" sz="2100" b="1">
                <a:solidFill>
                  <a:schemeClr val="accent2"/>
                </a:solidFill>
                <a:latin typeface="黑体" panose="02010609060101010101" pitchFamily="49" charset="-122"/>
                <a:ea typeface="黑体" panose="02010609060101010101" pitchFamily="49" charset="-122"/>
              </a:rPr>
            </a:br>
            <a:r>
              <a:rPr lang="zh-CN" altLang="en-US" sz="2100" b="1">
                <a:solidFill>
                  <a:schemeClr val="accent2"/>
                </a:solidFill>
                <a:latin typeface="黑体" panose="02010609060101010101" pitchFamily="49" charset="-122"/>
                <a:ea typeface="黑体" panose="02010609060101010101" pitchFamily="49" charset="-122"/>
              </a:rPr>
              <a:t>资金结存”科目余额</a:t>
            </a:r>
            <a:endParaRPr lang="zh-CN" altLang="en-US" sz="2100" b="1">
              <a:solidFill>
                <a:schemeClr val="accent2"/>
              </a:solidFill>
              <a:latin typeface="黑体" panose="02010609060101010101" pitchFamily="49" charset="-122"/>
              <a:ea typeface="黑体" panose="02010609060101010101" pitchFamily="49" charset="-122"/>
            </a:endParaRPr>
          </a:p>
        </p:txBody>
      </p:sp>
      <p:sp>
        <p:nvSpPr>
          <p:cNvPr id="25602" name="内容占位符 2"/>
          <p:cNvSpPr>
            <a:spLocks noGrp="1"/>
          </p:cNvSpPr>
          <p:nvPr>
            <p:ph idx="1"/>
          </p:nvPr>
        </p:nvSpPr>
        <p:spPr>
          <a:xfrm>
            <a:off x="628650" y="1743075"/>
            <a:ext cx="7542213" cy="4298950"/>
          </a:xfrm>
        </p:spPr>
        <p:txBody>
          <a:bodyPr anchor="t"/>
          <a:p>
            <a:pPr fontAlgn="base"/>
            <a:r>
              <a:rPr lang="zh-CN" altLang="en-US" b="1" strike="noStrike" noProof="1">
                <a:solidFill>
                  <a:schemeClr val="tx1"/>
                </a:solidFill>
                <a:effectLst>
                  <a:outerShdw blurRad="38100" dist="19050" dir="2700000" algn="tl" rotWithShape="0">
                    <a:schemeClr val="dk1">
                      <a:alpha val="40000"/>
                    </a:schemeClr>
                  </a:outerShdw>
                </a:effectLst>
              </a:rPr>
              <a:t>原账“非财政补助结转”科目余额38000</a:t>
            </a:r>
            <a:r>
              <a:rPr lang="en-US" altLang="zh-CN" b="1" strike="noStrike" noProof="1">
                <a:solidFill>
                  <a:schemeClr val="tx1"/>
                </a:solidFill>
                <a:effectLst>
                  <a:outerShdw blurRad="38100" dist="19050" dir="2700000" algn="tl" rotWithShape="0">
                    <a:schemeClr val="dk1">
                      <a:alpha val="40000"/>
                    </a:schemeClr>
                  </a:outerShdw>
                </a:effectLst>
              </a:rPr>
              <a:t>+</a:t>
            </a:r>
            <a:r>
              <a:rPr lang="zh-CN" altLang="en-US" b="1" strike="noStrike" noProof="1">
                <a:solidFill>
                  <a:schemeClr val="tx1"/>
                </a:solidFill>
                <a:effectLst>
                  <a:outerShdw blurRad="38100" dist="19050" dir="2700000" algn="tl" rotWithShape="0">
                    <a:schemeClr val="dk1">
                      <a:alpha val="40000"/>
                    </a:schemeClr>
                  </a:outerShdw>
                </a:effectLst>
              </a:rPr>
              <a:t>已计预算支出尚未支付资金的应付账款</a:t>
            </a:r>
            <a:r>
              <a:rPr lang="en-US" altLang="zh-CN" b="1" strike="noStrike" noProof="1">
                <a:solidFill>
                  <a:schemeClr val="tx1"/>
                </a:solidFill>
                <a:effectLst>
                  <a:outerShdw blurRad="38100" dist="19050" dir="2700000" algn="tl" rotWithShape="0">
                    <a:schemeClr val="dk1">
                      <a:alpha val="40000"/>
                    </a:schemeClr>
                  </a:outerShdw>
                </a:effectLst>
              </a:rPr>
              <a:t>30000—</a:t>
            </a:r>
            <a:r>
              <a:rPr lang="zh-CN" altLang="en-US" b="1" strike="noStrike" noProof="1">
                <a:solidFill>
                  <a:schemeClr val="tx1"/>
                </a:solidFill>
                <a:effectLst>
                  <a:outerShdw blurRad="38100" dist="19050" dir="2700000" algn="tl" rotWithShape="0">
                    <a:schemeClr val="dk1">
                      <a:alpha val="40000"/>
                    </a:schemeClr>
                  </a:outerShdw>
                </a:effectLst>
              </a:rPr>
              <a:t>已支付资金未计入支出的预付款项</a:t>
            </a:r>
            <a:r>
              <a:rPr lang="en-US" altLang="zh-CN" b="1" strike="noStrike" noProof="1">
                <a:solidFill>
                  <a:schemeClr val="tx1"/>
                </a:solidFill>
                <a:effectLst>
                  <a:outerShdw blurRad="38100" dist="19050" dir="2700000" algn="tl" rotWithShape="0">
                    <a:schemeClr val="dk1">
                      <a:alpha val="40000"/>
                    </a:schemeClr>
                  </a:outerShdw>
                </a:effectLst>
              </a:rPr>
              <a:t>6000—</a:t>
            </a:r>
            <a:r>
              <a:rPr lang="zh-CN" altLang="en-US" b="1" strike="noStrike" noProof="1">
                <a:solidFill>
                  <a:schemeClr val="tx1"/>
                </a:solidFill>
                <a:effectLst>
                  <a:outerShdw blurRad="38100" dist="19050" dir="2700000" algn="tl" rotWithShape="0">
                    <a:schemeClr val="dk1">
                      <a:alpha val="40000"/>
                    </a:schemeClr>
                  </a:outerShdw>
                </a:effectLst>
              </a:rPr>
              <a:t>存货</a:t>
            </a:r>
            <a:r>
              <a:rPr lang="en-US" altLang="zh-CN" b="1" strike="noStrike" noProof="1">
                <a:solidFill>
                  <a:schemeClr val="tx1"/>
                </a:solidFill>
                <a:effectLst>
                  <a:outerShdw blurRad="38100" dist="19050" dir="2700000" algn="tl" rotWithShape="0">
                    <a:schemeClr val="dk1">
                      <a:alpha val="40000"/>
                    </a:schemeClr>
                  </a:outerShdw>
                </a:effectLst>
              </a:rPr>
              <a:t>20000+</a:t>
            </a:r>
            <a:r>
              <a:rPr lang="zh-CN" altLang="en-US" b="1" strike="noStrike" noProof="1">
                <a:solidFill>
                  <a:schemeClr val="tx1"/>
                </a:solidFill>
                <a:effectLst>
                  <a:outerShdw blurRad="38100" dist="19050" dir="2700000" algn="tl" rotWithShape="0">
                    <a:schemeClr val="dk1">
                      <a:alpha val="40000"/>
                    </a:schemeClr>
                  </a:outerShdw>
                </a:effectLst>
              </a:rPr>
              <a:t>转入的预算收入中已经收到非财政补助专项资金尚未计入预算收入的</a:t>
            </a:r>
            <a:r>
              <a:rPr lang="en-US" altLang="zh-CN" b="1" strike="noStrike" noProof="1">
                <a:solidFill>
                  <a:schemeClr val="tx1"/>
                </a:solidFill>
                <a:effectLst>
                  <a:outerShdw blurRad="38100" dist="19050" dir="2700000" algn="tl" rotWithShape="0">
                    <a:schemeClr val="dk1">
                      <a:alpha val="40000"/>
                    </a:schemeClr>
                  </a:outerShdw>
                </a:effectLst>
              </a:rPr>
              <a:t>预收专项资金70000—</a:t>
            </a:r>
            <a:r>
              <a:rPr lang="zh-CN" altLang="en-US" b="1" strike="noStrike" noProof="1">
                <a:solidFill>
                  <a:schemeClr val="tx1"/>
                </a:solidFill>
                <a:effectLst>
                  <a:outerShdw blurRad="38100" dist="19050" dir="2700000" algn="tl" rotWithShape="0">
                    <a:schemeClr val="dk1">
                      <a:alpha val="40000"/>
                    </a:schemeClr>
                  </a:outerShdw>
                </a:effectLst>
              </a:rPr>
              <a:t>已经计入预算收入尚未收到非财政补助专项资金（如应收账款）</a:t>
            </a:r>
            <a:r>
              <a:rPr lang="en-US" altLang="zh-CN" b="1" strike="noStrike" noProof="1">
                <a:solidFill>
                  <a:schemeClr val="tx1"/>
                </a:solidFill>
                <a:effectLst>
                  <a:outerShdw blurRad="38100" dist="19050" dir="2700000" algn="tl" rotWithShape="0">
                    <a:schemeClr val="dk1">
                      <a:alpha val="40000"/>
                    </a:schemeClr>
                  </a:outerShdw>
                </a:effectLst>
              </a:rPr>
              <a:t>90000—500=21500.</a:t>
            </a:r>
            <a:r>
              <a:rPr lang="zh-CN" altLang="en-US" b="1" strike="noStrike" noProof="1">
                <a:solidFill>
                  <a:schemeClr val="tx1"/>
                </a:solidFill>
                <a:effectLst>
                  <a:outerShdw blurRad="38100" dist="19050" dir="2700000" algn="tl" rotWithShape="0">
                    <a:schemeClr val="dk1">
                      <a:alpha val="40000"/>
                    </a:schemeClr>
                  </a:outerShdw>
                </a:effectLst>
              </a:rPr>
              <a:t>登记新账的“非财政拨款结转”科目及其明细科目贷方；</a:t>
            </a:r>
            <a:endParaRPr lang="zh-CN" altLang="en-US" b="1" strike="noStrike" noProof="1">
              <a:solidFill>
                <a:schemeClr val="tx1"/>
              </a:solidFill>
              <a:effectLst>
                <a:outerShdw blurRad="38100" dist="19050" dir="2700000" algn="tl" rotWithShape="0">
                  <a:schemeClr val="dk1">
                    <a:alpha val="40000"/>
                  </a:schemeClr>
                </a:outerShdw>
              </a:effectLst>
            </a:endParaRPr>
          </a:p>
          <a:p>
            <a:pPr fontAlgn="base"/>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增加资金结存</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a:t>
            </a:r>
            <a:r>
              <a:rPr lang="zh-CN" altLang="en-US"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货币资金</a:t>
            </a:r>
            <a:r>
              <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rPr>
              <a:t>21500</a:t>
            </a:r>
            <a:endParaRPr lang="en-US" altLang="zh-CN" b="1" strike="noStrike" noProof="1">
              <a:solidFill>
                <a:schemeClr val="tx1"/>
              </a:solidFill>
              <a:effectLst>
                <a:outerShdw blurRad="38100" dist="19050" dir="2700000" algn="tl" rotWithShape="0">
                  <a:schemeClr val="dk1">
                    <a:alpha val="40000"/>
                  </a:schemeClr>
                </a:outerShdw>
              </a:effectLst>
              <a:sym typeface="等线" panose="0201060003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标题 1"/>
          <p:cNvSpPr>
            <a:spLocks noGrp="1"/>
          </p:cNvSpPr>
          <p:nvPr>
            <p:ph type="title"/>
          </p:nvPr>
        </p:nvSpPr>
        <p:spPr>
          <a:xfrm>
            <a:off x="1135063" y="647700"/>
            <a:ext cx="6427787" cy="763588"/>
          </a:xfrm>
        </p:spPr>
        <p:txBody>
          <a:bodyPr anchor="ctr"/>
          <a:p>
            <a:r>
              <a:rPr lang="zh-CN" altLang="en-US" sz="2100" b="1">
                <a:solidFill>
                  <a:schemeClr val="accent2"/>
                </a:solidFill>
                <a:latin typeface="黑体" panose="02010609060101010101" pitchFamily="49" charset="-122"/>
                <a:ea typeface="黑体" panose="02010609060101010101" pitchFamily="49" charset="-122"/>
              </a:rPr>
              <a:t>（三）“非财政拨款结余”科目及对应的</a:t>
            </a:r>
            <a:br>
              <a:rPr lang="zh-CN" altLang="en-US" sz="2100" b="1">
                <a:solidFill>
                  <a:schemeClr val="accent2"/>
                </a:solidFill>
                <a:latin typeface="黑体" panose="02010609060101010101" pitchFamily="49" charset="-122"/>
                <a:ea typeface="黑体" panose="02010609060101010101" pitchFamily="49" charset="-122"/>
              </a:rPr>
            </a:br>
            <a:r>
              <a:rPr lang="zh-CN" altLang="en-US" sz="2100" b="1">
                <a:solidFill>
                  <a:schemeClr val="accent2"/>
                </a:solidFill>
                <a:latin typeface="黑体" panose="02010609060101010101" pitchFamily="49" charset="-122"/>
                <a:ea typeface="黑体" panose="02010609060101010101" pitchFamily="49" charset="-122"/>
              </a:rPr>
              <a:t>“资金结存”科目余额</a:t>
            </a:r>
            <a:endParaRPr lang="zh-CN" altLang="en-US" sz="2100" b="1">
              <a:solidFill>
                <a:schemeClr val="accent2"/>
              </a:solidFill>
              <a:latin typeface="黑体" panose="02010609060101010101" pitchFamily="49" charset="-122"/>
              <a:ea typeface="黑体" panose="02010609060101010101" pitchFamily="49" charset="-122"/>
            </a:endParaRPr>
          </a:p>
        </p:txBody>
      </p:sp>
      <p:sp>
        <p:nvSpPr>
          <p:cNvPr id="89090" name="内容占位符 2"/>
          <p:cNvSpPr>
            <a:spLocks noGrp="1"/>
          </p:cNvSpPr>
          <p:nvPr>
            <p:ph idx="1"/>
          </p:nvPr>
        </p:nvSpPr>
        <p:spPr>
          <a:xfrm>
            <a:off x="628650" y="1504950"/>
            <a:ext cx="7685088" cy="4721225"/>
          </a:xfrm>
        </p:spPr>
        <p:txBody>
          <a:bodyPr anchor="t"/>
          <a:p>
            <a:r>
              <a:rPr lang="zh-CN" altLang="en-US" b="1">
                <a:solidFill>
                  <a:schemeClr val="tx2"/>
                </a:solidFill>
                <a:latin typeface="黑体" panose="02010609060101010101" pitchFamily="49" charset="-122"/>
                <a:ea typeface="黑体" panose="02010609060101010101" pitchFamily="49" charset="-122"/>
              </a:rPr>
              <a:t>“非财政拨款结余”科目余额2407332</a:t>
            </a:r>
            <a:endParaRPr lang="zh-CN" altLang="en-US" b="1">
              <a:solidFill>
                <a:schemeClr val="tx2"/>
              </a:solidFill>
              <a:latin typeface="黑体" panose="02010609060101010101" pitchFamily="49" charset="-122"/>
              <a:ea typeface="黑体" panose="02010609060101010101" pitchFamily="49" charset="-122"/>
            </a:endParaRPr>
          </a:p>
          <a:p>
            <a:r>
              <a:rPr lang="en-US" altLang="zh-CN" b="1">
                <a:solidFill>
                  <a:schemeClr val="tx2"/>
                </a:solidFill>
                <a:latin typeface="黑体" panose="02010609060101010101" pitchFamily="49" charset="-122"/>
                <a:ea typeface="黑体" panose="02010609060101010101" pitchFamily="49" charset="-122"/>
              </a:rPr>
              <a:t>对新账“非财政拨款结余”科目及“资金结存”科目余额进行调整</a:t>
            </a:r>
            <a:endParaRPr lang="en-US" altLang="zh-CN" b="1">
              <a:solidFill>
                <a:schemeClr val="tx2"/>
              </a:solidFill>
              <a:latin typeface="黑体" panose="02010609060101010101" pitchFamily="49" charset="-122"/>
              <a:ea typeface="黑体" panose="02010609060101010101" pitchFamily="49" charset="-122"/>
            </a:endParaRPr>
          </a:p>
          <a:p>
            <a:endParaRPr lang="en-US" altLang="zh-CN" b="1">
              <a:solidFill>
                <a:schemeClr val="tx2"/>
              </a:solidFill>
              <a:latin typeface="黑体" panose="02010609060101010101" pitchFamily="49" charset="-122"/>
              <a:ea typeface="黑体" panose="02010609060101010101" pitchFamily="49" charset="-122"/>
            </a:endParaRPr>
          </a:p>
          <a:p>
            <a:r>
              <a:rPr lang="zh-CN" altLang="en-US" b="1">
                <a:solidFill>
                  <a:schemeClr val="tx2"/>
                </a:solidFill>
                <a:latin typeface="黑体" panose="02010609060101010101" pitchFamily="49" charset="-122"/>
                <a:ea typeface="黑体" panose="02010609060101010101" pitchFamily="49" charset="-122"/>
              </a:rPr>
              <a:t>综合各项调整，结果为：</a:t>
            </a:r>
            <a:endParaRPr lang="zh-CN" altLang="en-US" b="1">
              <a:solidFill>
                <a:schemeClr val="tx2"/>
              </a:solidFill>
              <a:latin typeface="黑体" panose="02010609060101010101" pitchFamily="49" charset="-122"/>
              <a:ea typeface="黑体" panose="02010609060101010101" pitchFamily="49" charset="-122"/>
            </a:endParaRPr>
          </a:p>
          <a:p>
            <a:r>
              <a:rPr lang="zh-CN" altLang="en-US" b="1">
                <a:solidFill>
                  <a:schemeClr val="tx2"/>
                </a:solidFill>
                <a:latin typeface="黑体" panose="02010609060101010101" pitchFamily="49" charset="-122"/>
                <a:ea typeface="黑体" panose="02010609060101010101" pitchFamily="49" charset="-122"/>
              </a:rPr>
              <a:t>非财政拨款结余额=原账余额2407332-27700-3000-2000-10000-1000000-878300+1120000+</a:t>
            </a:r>
            <a:r>
              <a:rPr lang="zh-CN" altLang="en-US" b="1">
                <a:solidFill>
                  <a:schemeClr val="tx2"/>
                </a:solidFill>
                <a:latin typeface="黑体" panose="02010609060101010101" pitchFamily="49" charset="-122"/>
                <a:ea typeface="黑体" panose="02010609060101010101" pitchFamily="49" charset="-122"/>
                <a:sym typeface="等线" panose="02010600030101010101" pitchFamily="2" charset="-122"/>
              </a:rPr>
              <a:t>70000</a:t>
            </a:r>
            <a:r>
              <a:rPr lang="zh-CN" altLang="en-US" b="1">
                <a:solidFill>
                  <a:schemeClr val="tx2"/>
                </a:solidFill>
                <a:latin typeface="黑体" panose="02010609060101010101" pitchFamily="49" charset="-122"/>
                <a:ea typeface="黑体" panose="02010609060101010101" pitchFamily="49" charset="-122"/>
              </a:rPr>
              <a:t>+</a:t>
            </a:r>
            <a:r>
              <a:rPr lang="zh-CN" altLang="en-US" b="1">
                <a:solidFill>
                  <a:schemeClr val="tx2"/>
                </a:solidFill>
                <a:latin typeface="黑体" panose="02010609060101010101" pitchFamily="49" charset="-122"/>
                <a:ea typeface="黑体" panose="02010609060101010101" pitchFamily="49" charset="-122"/>
                <a:sym typeface="等线" panose="02010600030101010101" pitchFamily="2" charset="-122"/>
              </a:rPr>
              <a:t>20000</a:t>
            </a:r>
            <a:endParaRPr lang="zh-CN" altLang="en-US" b="1">
              <a:solidFill>
                <a:schemeClr val="tx2"/>
              </a:solidFill>
              <a:latin typeface="黑体" panose="02010609060101010101" pitchFamily="49" charset="-122"/>
              <a:ea typeface="黑体" panose="02010609060101010101" pitchFamily="49" charset="-122"/>
              <a:sym typeface="等线" panose="02010600030101010101" pitchFamily="2" charset="-122"/>
            </a:endParaRPr>
          </a:p>
          <a:p>
            <a:r>
              <a:rPr lang="zh-CN" altLang="en-US" b="1">
                <a:solidFill>
                  <a:schemeClr val="tx2"/>
                </a:solidFill>
                <a:latin typeface="黑体" panose="02010609060101010101" pitchFamily="49" charset="-122"/>
                <a:ea typeface="黑体" panose="02010609060101010101" pitchFamily="49" charset="-122"/>
                <a:sym typeface="等线" panose="02010600030101010101" pitchFamily="2" charset="-122"/>
              </a:rPr>
              <a:t>=1696332</a:t>
            </a:r>
            <a:endParaRPr lang="zh-CN" altLang="en-US" b="1">
              <a:solidFill>
                <a:schemeClr val="tx2"/>
              </a:solidFill>
              <a:latin typeface="黑体" panose="02010609060101010101" pitchFamily="49" charset="-122"/>
              <a:ea typeface="黑体" panose="02010609060101010101" pitchFamily="49" charset="-122"/>
            </a:endParaRPr>
          </a:p>
          <a:p>
            <a:r>
              <a:rPr lang="zh-CN" altLang="en-US" b="1">
                <a:solidFill>
                  <a:schemeClr val="tx2"/>
                </a:solidFill>
                <a:latin typeface="黑体" panose="02010609060101010101" pitchFamily="49" charset="-122"/>
                <a:ea typeface="黑体" panose="02010609060101010101" pitchFamily="49" charset="-122"/>
              </a:rPr>
              <a:t>资金结存——货币资金借方增加</a:t>
            </a:r>
            <a:r>
              <a:rPr lang="zh-CN" altLang="en-US" b="1">
                <a:solidFill>
                  <a:schemeClr val="tx2"/>
                </a:solidFill>
                <a:latin typeface="黑体" panose="02010609060101010101" pitchFamily="49" charset="-122"/>
                <a:ea typeface="黑体" panose="02010609060101010101" pitchFamily="49" charset="-122"/>
                <a:sym typeface="等线" panose="02010600030101010101" pitchFamily="2" charset="-122"/>
              </a:rPr>
              <a:t>1696332</a:t>
            </a:r>
            <a:endParaRPr lang="en-US" altLang="zh-CN" b="1">
              <a:solidFill>
                <a:schemeClr val="accent2"/>
              </a:solidFill>
              <a:latin typeface="黑体" panose="02010609060101010101" pitchFamily="49" charset="-122"/>
              <a:ea typeface="黑体" panose="02010609060101010101" pitchFamily="49" charset="-122"/>
            </a:endParaRPr>
          </a:p>
          <a:p>
            <a:endParaRPr lang="en-US" altLang="zh-CN" b="1">
              <a:solidFill>
                <a:schemeClr val="accent2"/>
              </a:solidFill>
              <a:latin typeface="黑体" panose="02010609060101010101" pitchFamily="49" charset="-122"/>
              <a:ea typeface="黑体" panose="02010609060101010101"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标题 1"/>
          <p:cNvSpPr>
            <a:spLocks noGrp="1"/>
          </p:cNvSpPr>
          <p:nvPr>
            <p:ph type="title"/>
          </p:nvPr>
        </p:nvSpPr>
        <p:spPr>
          <a:xfrm>
            <a:off x="1546225" y="447675"/>
            <a:ext cx="5645150" cy="858838"/>
          </a:xfrm>
        </p:spPr>
        <p:txBody>
          <a:bodyPr anchor="ctr"/>
          <a:p>
            <a:r>
              <a:rPr lang="zh-CN" altLang="en-US" sz="3000" b="1">
                <a:solidFill>
                  <a:schemeClr val="accent2"/>
                </a:solidFill>
                <a:latin typeface="黑体" panose="02010609060101010101" pitchFamily="49" charset="-122"/>
                <a:ea typeface="黑体" panose="02010609060101010101" pitchFamily="49" charset="-122"/>
              </a:rPr>
              <a:t>调整后的年初预算结余类余额</a:t>
            </a:r>
            <a:endParaRPr lang="zh-CN" altLang="en-US" sz="3000" b="1">
              <a:solidFill>
                <a:schemeClr val="accent2"/>
              </a:solidFill>
              <a:latin typeface="黑体" panose="02010609060101010101" pitchFamily="49" charset="-122"/>
              <a:ea typeface="黑体" panose="02010609060101010101" pitchFamily="49" charset="-122"/>
            </a:endParaRPr>
          </a:p>
        </p:txBody>
      </p:sp>
      <p:pic>
        <p:nvPicPr>
          <p:cNvPr id="90114" name="内容占位符 5"/>
          <p:cNvPicPr>
            <a:picLocks noGrp="1" noChangeAspect="1"/>
          </p:cNvPicPr>
          <p:nvPr>
            <p:ph idx="1"/>
          </p:nvPr>
        </p:nvPicPr>
        <p:blipFill>
          <a:blip r:embed="rId1"/>
          <a:stretch>
            <a:fillRect/>
          </a:stretch>
        </p:blipFill>
        <p:spPr>
          <a:xfrm>
            <a:off x="363538" y="1122363"/>
            <a:ext cx="8012112" cy="5319712"/>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灯片编号占位符 5"/>
          <p:cNvSpPr txBox="1">
            <a:spLocks noGrp="1"/>
          </p:cNvSpPr>
          <p:nvPr/>
        </p:nvSpPr>
        <p:spPr>
          <a:xfrm>
            <a:off x="6553200" y="6245225"/>
            <a:ext cx="1981200" cy="476250"/>
          </a:xfrm>
          <a:prstGeom prst="rect">
            <a:avLst/>
          </a:prstGeom>
          <a:noFill/>
          <a:ln w="9525">
            <a:noFill/>
          </a:ln>
        </p:spPr>
        <p:txBody>
          <a:bodyPr anchor="t"/>
          <a:p>
            <a:pPr algn="r"/>
            <a:fld id="{9A0DB2DC-4C9A-4742-B13C-FB6460FD3503}" type="slidenum">
              <a:rPr lang="en-US" altLang="zh-CN"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sp>
        <p:nvSpPr>
          <p:cNvPr id="91138" name="Rectangle 3"/>
          <p:cNvSpPr>
            <a:spLocks noGrp="1"/>
          </p:cNvSpPr>
          <p:nvPr>
            <p:ph type="body"/>
          </p:nvPr>
        </p:nvSpPr>
        <p:spPr>
          <a:xfrm>
            <a:off x="566738" y="476250"/>
            <a:ext cx="8001000" cy="5543550"/>
          </a:xfrm>
        </p:spPr>
        <p:txBody>
          <a:bodyPr wrap="square" anchor="t"/>
          <a:p>
            <a:endParaRPr lang="en-US" altLang="zh-CN" sz="6500" b="1"/>
          </a:p>
          <a:p>
            <a:r>
              <a:rPr lang="zh-CN" altLang="en-US" sz="8600" b="1"/>
              <a:t>谢谢！</a:t>
            </a:r>
            <a:endParaRPr lang="zh-CN" altLang="en-US" sz="8600" b="1"/>
          </a:p>
        </p:txBody>
      </p:sp>
      <p:pic>
        <p:nvPicPr>
          <p:cNvPr id="91139" name="Picture 12" descr="u=666046555,745487369&amp;fm=0&amp;gp=-42"/>
          <p:cNvPicPr>
            <a:picLocks noChangeAspect="1"/>
          </p:cNvPicPr>
          <p:nvPr/>
        </p:nvPicPr>
        <p:blipFill>
          <a:blip r:embed="rId1"/>
          <a:stretch>
            <a:fillRect/>
          </a:stretch>
        </p:blipFill>
        <p:spPr>
          <a:xfrm>
            <a:off x="4572000" y="3213100"/>
            <a:ext cx="4103688" cy="2879725"/>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灯片编号占位符 5"/>
          <p:cNvSpPr txBox="1">
            <a:spLocks noGrp="1"/>
          </p:cNvSpPr>
          <p:nvPr/>
        </p:nvSpPr>
        <p:spPr>
          <a:xfrm>
            <a:off x="6553200" y="6245225"/>
            <a:ext cx="1981200" cy="476250"/>
          </a:xfrm>
          <a:prstGeom prst="rect">
            <a:avLst/>
          </a:prstGeom>
          <a:noFill/>
          <a:ln w="9525">
            <a:noFill/>
          </a:ln>
        </p:spPr>
        <p:txBody>
          <a:bodyPr anchor="t"/>
          <a:p>
            <a:pPr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2290" name="Rectangle 3"/>
          <p:cNvSpPr>
            <a:spLocks noGrp="1"/>
          </p:cNvSpPr>
          <p:nvPr>
            <p:ph type="body"/>
          </p:nvPr>
        </p:nvSpPr>
        <p:spPr>
          <a:xfrm>
            <a:off x="566738" y="1055688"/>
            <a:ext cx="8001000" cy="4964112"/>
          </a:xfrm>
        </p:spPr>
        <p:txBody>
          <a:bodyPr wrap="square" anchor="t"/>
          <a:p>
            <a:pPr>
              <a:lnSpc>
                <a:spcPct val="90000"/>
              </a:lnSpc>
            </a:pPr>
            <a:r>
              <a:rPr lang="zh-CN" altLang="en-US" sz="4000" b="1" dirty="0">
                <a:latin typeface="楷体" panose="02010609060101010101" pitchFamily="49" charset="-122"/>
                <a:ea typeface="楷体" panose="02010609060101010101" pitchFamily="49" charset="-122"/>
                <a:sym typeface="宋体" panose="02010600030101010101" pitchFamily="2" charset="-122"/>
              </a:rPr>
              <a:t>4.按照登记及调整后新账的各会计科目余额，编制2019年1月1日的科目余额表，作为新账各会计科目的期初余额。</a:t>
            </a:r>
            <a:endParaRPr lang="zh-CN" altLang="en-US" sz="4000" b="1" dirty="0">
              <a:latin typeface="楷体" panose="02010609060101010101" pitchFamily="49" charset="-122"/>
              <a:ea typeface="楷体" panose="02010609060101010101" pitchFamily="49" charset="-122"/>
              <a:sym typeface="宋体" panose="02010600030101010101" pitchFamily="2" charset="-122"/>
            </a:endParaRPr>
          </a:p>
          <a:p>
            <a:pPr>
              <a:lnSpc>
                <a:spcPct val="90000"/>
              </a:lnSpc>
            </a:pPr>
            <a:r>
              <a:rPr lang="zh-CN" altLang="en-US" sz="3600" b="1" dirty="0">
                <a:latin typeface="楷体" panose="02010609060101010101" pitchFamily="49" charset="-122"/>
                <a:ea typeface="楷体" panose="02010609060101010101" pitchFamily="49" charset="-122"/>
                <a:sym typeface="宋体" panose="02010600030101010101" pitchFamily="2" charset="-122"/>
              </a:rPr>
              <a:t>5.根据新账各会计科目期初余额，按照新制度编制2019年1月1日资产负债表。</a:t>
            </a:r>
            <a:endParaRPr lang="zh-CN" altLang="en-US" sz="3600" b="1" dirty="0">
              <a:latin typeface="楷体" panose="02010609060101010101" pitchFamily="49" charset="-122"/>
              <a:ea typeface="楷体" panose="02010609060101010101" pitchFamily="49" charset="-122"/>
              <a:sym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灯片编号占位符 5"/>
          <p:cNvSpPr txBox="1">
            <a:spLocks noGrp="1"/>
          </p:cNvSpPr>
          <p:nvPr/>
        </p:nvSpPr>
        <p:spPr>
          <a:xfrm>
            <a:off x="6553200" y="6245225"/>
            <a:ext cx="1981200" cy="476250"/>
          </a:xfrm>
          <a:prstGeom prst="rect">
            <a:avLst/>
          </a:prstGeom>
          <a:noFill/>
          <a:ln w="9525">
            <a:noFill/>
          </a:ln>
        </p:spPr>
        <p:txBody>
          <a:bodyPr anchor="t"/>
          <a:p>
            <a:pPr algn="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3314" name="Rectangle 2"/>
          <p:cNvSpPr>
            <a:spLocks noGrp="1"/>
          </p:cNvSpPr>
          <p:nvPr>
            <p:ph type="title"/>
          </p:nvPr>
        </p:nvSpPr>
        <p:spPr>
          <a:xfrm>
            <a:off x="574675" y="304800"/>
            <a:ext cx="8001000" cy="1216025"/>
          </a:xfrm>
        </p:spPr>
        <p:txBody>
          <a:bodyPr wrap="square" anchor="b"/>
          <a:p>
            <a:r>
              <a:rPr lang="zh-CN" altLang="en-US" b="1" dirty="0">
                <a:latin typeface="黑体" panose="02010609060101010101" pitchFamily="49" charset="-122"/>
                <a:ea typeface="黑体" panose="02010609060101010101" pitchFamily="49" charset="-122"/>
              </a:rPr>
              <a:t>（二）及时调整会计信息系统</a:t>
            </a:r>
            <a:endParaRPr lang="zh-CN" altLang="en-US" b="1" dirty="0">
              <a:latin typeface="黑体" panose="02010609060101010101" pitchFamily="49" charset="-122"/>
              <a:ea typeface="黑体" panose="02010609060101010101" pitchFamily="49" charset="-122"/>
            </a:endParaRPr>
          </a:p>
        </p:txBody>
      </p:sp>
      <p:sp>
        <p:nvSpPr>
          <p:cNvPr id="13315" name="Rectangle 3"/>
          <p:cNvSpPr>
            <a:spLocks noGrp="1"/>
          </p:cNvSpPr>
          <p:nvPr>
            <p:ph type="body"/>
          </p:nvPr>
        </p:nvSpPr>
        <p:spPr>
          <a:xfrm>
            <a:off x="468313" y="1700213"/>
            <a:ext cx="8496300" cy="5157787"/>
          </a:xfrm>
        </p:spPr>
        <p:txBody>
          <a:bodyPr wrap="square" anchor="t"/>
          <a:p>
            <a:r>
              <a:rPr lang="zh-CN" altLang="en-US" sz="3600" b="1">
                <a:latin typeface="楷体" panose="02010609060101010101" pitchFamily="49" charset="-122"/>
                <a:ea typeface="楷体" panose="02010609060101010101" pitchFamily="49" charset="-122"/>
              </a:rPr>
              <a:t>单位应当按照新制度要求对原有会计信息系统进行及时更新和调试，实现数据正确转换，确保新旧账套的有序衔接。</a:t>
            </a:r>
            <a:endParaRPr lang="zh-CN" altLang="en-US" sz="3600" b="1">
              <a:latin typeface="楷体" panose="02010609060101010101" pitchFamily="49" charset="-122"/>
              <a:ea typeface="楷体" panose="02010609060101010101" pitchFamily="49" charset="-122"/>
            </a:endParaRPr>
          </a:p>
        </p:txBody>
      </p:sp>
    </p:spTree>
  </p:cSld>
  <p:clrMapOvr>
    <a:masterClrMapping/>
  </p:clrMapOvr>
</p:sld>
</file>

<file path=ppt/tags/tag1.xml><?xml version="1.0" encoding="utf-8"?>
<p:tagLst xmlns:p="http://schemas.openxmlformats.org/presentationml/2006/main">
  <p:tag name="KSO_WM_BEAUTIFY_FLAG" val="#wm#"/>
  <p:tag name="KSO_WM_TEMPLATE_CATEGORY" val="custom"/>
  <p:tag name="KSO_WM_TEMPLATE_INDEX" val="160473"/>
</p:tagLst>
</file>

<file path=ppt/tags/tag10.xml><?xml version="1.0" encoding="utf-8"?>
<p:tagLst xmlns:p="http://schemas.openxmlformats.org/presentationml/2006/main">
  <p:tag name="KSO_WM_BEAUTIFY_FLAG" val="#wm#"/>
  <p:tag name="KSO_WM_TEMPLATE_CATEGORY" val="custom"/>
  <p:tag name="KSO_WM_TEMPLATE_INDEX" val="160473"/>
</p:tagLst>
</file>

<file path=ppt/tags/tag11.xml><?xml version="1.0" encoding="utf-8"?>
<p:tagLst xmlns:p="http://schemas.openxmlformats.org/presentationml/2006/main">
  <p:tag name="KSO_WM_BEAUTIFY_FLAG" val="#wm#"/>
  <p:tag name="KSO_WM_TEMPLATE_CATEGORY" val="custom"/>
  <p:tag name="KSO_WM_TEMPLATE_INDEX" val="160473"/>
</p:tagLst>
</file>

<file path=ppt/tags/tag12.xml><?xml version="1.0" encoding="utf-8"?>
<p:tagLst xmlns:p="http://schemas.openxmlformats.org/presentationml/2006/main">
  <p:tag name="KSO_WM_BEAUTIFY_FLAG" val="#wm#"/>
  <p:tag name="KSO_WM_TEMPLATE_CATEGORY" val="custom"/>
  <p:tag name="KSO_WM_TEMPLATE_INDEX" val="160473"/>
</p:tagLst>
</file>

<file path=ppt/tags/tag2.xml><?xml version="1.0" encoding="utf-8"?>
<p:tagLst xmlns:p="http://schemas.openxmlformats.org/presentationml/2006/main">
  <p:tag name="KSO_WM_BEAUTIFY_FLAG" val="#wm#"/>
  <p:tag name="KSO_WM_TEMPLATE_CATEGORY" val="custom"/>
  <p:tag name="KSO_WM_TEMPLATE_INDEX" val="160473"/>
</p:tagLst>
</file>

<file path=ppt/tags/tag3.xml><?xml version="1.0" encoding="utf-8"?>
<p:tagLst xmlns:p="http://schemas.openxmlformats.org/presentationml/2006/main">
  <p:tag name="KSO_WM_BEAUTIFY_FLAG" val="#wm#"/>
  <p:tag name="KSO_WM_TEMPLATE_CATEGORY" val="custom"/>
  <p:tag name="KSO_WM_TEMPLATE_INDEX" val="160473"/>
</p:tagLst>
</file>

<file path=ppt/tags/tag4.xml><?xml version="1.0" encoding="utf-8"?>
<p:tagLst xmlns:p="http://schemas.openxmlformats.org/presentationml/2006/main">
  <p:tag name="KSO_WM_BEAUTIFY_FLAG" val="#wm#"/>
  <p:tag name="KSO_WM_TEMPLATE_CATEGORY" val="custom"/>
  <p:tag name="KSO_WM_TEMPLATE_INDEX" val="160473"/>
</p:tagLst>
</file>

<file path=ppt/tags/tag5.xml><?xml version="1.0" encoding="utf-8"?>
<p:tagLst xmlns:p="http://schemas.openxmlformats.org/presentationml/2006/main">
  <p:tag name="KSO_WM_BEAUTIFY_FLAG" val="#wm#"/>
  <p:tag name="KSO_WM_TEMPLATE_CATEGORY" val="custom"/>
  <p:tag name="KSO_WM_TEMPLATE_INDEX" val="160473"/>
</p:tagLst>
</file>

<file path=ppt/tags/tag6.xml><?xml version="1.0" encoding="utf-8"?>
<p:tagLst xmlns:p="http://schemas.openxmlformats.org/presentationml/2006/main">
  <p:tag name="KSO_WM_BEAUTIFY_FLAG" val="#wm#"/>
  <p:tag name="KSO_WM_TEMPLATE_CATEGORY" val="custom"/>
  <p:tag name="KSO_WM_TEMPLATE_INDEX" val="160473"/>
</p:tagLst>
</file>

<file path=ppt/tags/tag7.xml><?xml version="1.0" encoding="utf-8"?>
<p:tagLst xmlns:p="http://schemas.openxmlformats.org/presentationml/2006/main">
  <p:tag name="KSO_WM_BEAUTIFY_FLAG" val="#wm#"/>
  <p:tag name="KSO_WM_TEMPLATE_CATEGORY" val="custom"/>
  <p:tag name="KSO_WM_TEMPLATE_INDEX" val="160473"/>
</p:tagLst>
</file>

<file path=ppt/tags/tag8.xml><?xml version="1.0" encoding="utf-8"?>
<p:tagLst xmlns:p="http://schemas.openxmlformats.org/presentationml/2006/main">
  <p:tag name="KSO_WM_BEAUTIFY_FLAG" val="#wm#"/>
  <p:tag name="KSO_WM_TEMPLATE_CATEGORY" val="custom"/>
  <p:tag name="KSO_WM_TEMPLATE_INDEX" val="160473"/>
</p:tagLst>
</file>

<file path=ppt/tags/tag9.xml><?xml version="1.0" encoding="utf-8"?>
<p:tagLst xmlns:p="http://schemas.openxmlformats.org/presentationml/2006/main">
  <p:tag name="KSO_WM_BEAUTIFY_FLAG" val="#wm#"/>
  <p:tag name="KSO_WM_TEMPLATE_CATEGORY" val="custom"/>
  <p:tag name="KSO_WM_TEMPLATE_INDEX" val="160473"/>
</p:tagLst>
</file>

<file path=ppt/theme/theme1.xml><?xml version="1.0" encoding="utf-8"?>
<a:theme xmlns:a="http://schemas.openxmlformats.org/drawingml/2006/main" name="科技宣讲">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世界地图">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10328</Words>
  <Application>WPS 演示</Application>
  <PresentationFormat>在屏幕上显示</PresentationFormat>
  <Paragraphs>368</Paragraphs>
  <Slides>74</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74</vt:i4>
      </vt:variant>
    </vt:vector>
  </HeadingPairs>
  <TitlesOfParts>
    <vt:vector size="90" baseType="lpstr">
      <vt:lpstr>Arial</vt:lpstr>
      <vt:lpstr>宋体</vt:lpstr>
      <vt:lpstr>Wingdings</vt:lpstr>
      <vt:lpstr>Verdana</vt:lpstr>
      <vt:lpstr>Times New Roman</vt:lpstr>
      <vt:lpstr>Arial Rounded MT Bold</vt:lpstr>
      <vt:lpstr>黑体</vt:lpstr>
      <vt:lpstr>楷体_GB2312</vt:lpstr>
      <vt:lpstr>Calibri</vt:lpstr>
      <vt:lpstr>楷体</vt:lpstr>
      <vt:lpstr>新宋体</vt:lpstr>
      <vt:lpstr>微软雅黑</vt:lpstr>
      <vt:lpstr>Arial Unicode MS</vt:lpstr>
      <vt:lpstr>等线</vt:lpstr>
      <vt:lpstr>科技宣讲</vt:lpstr>
      <vt:lpstr>世界地图</vt:lpstr>
      <vt:lpstr>PowerPoint 演示文稿</vt:lpstr>
      <vt:lpstr>讲授提纲</vt:lpstr>
      <vt:lpstr>PowerPoint 演示文稿</vt:lpstr>
      <vt:lpstr>PowerPoint 演示文稿</vt:lpstr>
      <vt:lpstr>一、新旧制度衔接总要求</vt:lpstr>
      <vt:lpstr>PowerPoint 演示文稿</vt:lpstr>
      <vt:lpstr>PowerPoint 演示文稿</vt:lpstr>
      <vt:lpstr>PowerPoint 演示文稿</vt:lpstr>
      <vt:lpstr>（二）及时调整会计信息系统</vt:lpstr>
      <vt:lpstr>（三）其他事项处理</vt:lpstr>
      <vt:lpstr>二、财务会计科目的新旧衔接</vt:lpstr>
      <vt:lpstr>PowerPoint 演示文稿</vt:lpstr>
      <vt:lpstr>将2018年12月31日原账负债类会计科目余额转入新账财务会计科目——直转</vt:lpstr>
      <vt:lpstr>PowerPoint 演示文稿</vt:lpstr>
      <vt:lpstr>PowerPoint 演示文稿</vt:lpstr>
      <vt:lpstr>将2018年12月31日原账净资产类会计科目余额转入新账财务会计科目</vt:lpstr>
      <vt:lpstr>PowerPoint 演示文稿</vt:lpstr>
      <vt:lpstr>PowerPoint 演示文稿</vt:lpstr>
      <vt:lpstr>4.将2018年12月31日原账收入类、支出类会计科目余额转入新账财务会计科目</vt:lpstr>
      <vt:lpstr>PowerPoint 演示文稿</vt:lpstr>
      <vt:lpstr>（二）将原未入账事项登记新账财务会计科目</vt:lpstr>
      <vt:lpstr>PowerPoint 演示文稿</vt:lpstr>
      <vt:lpstr>PowerPoint 演示文稿</vt:lpstr>
      <vt:lpstr>PowerPoint 演示文稿</vt:lpstr>
      <vt:lpstr>PowerPoint 演示文稿</vt:lpstr>
      <vt:lpstr>PowerPoint 演示文稿</vt:lpstr>
      <vt:lpstr>PowerPoint 演示文稿</vt:lpstr>
      <vt:lpstr>（三）按照新制度的会计核算基础进行调整</vt:lpstr>
      <vt:lpstr>PowerPoint 演示文稿</vt:lpstr>
      <vt:lpstr>PowerPoint 演示文稿</vt:lpstr>
      <vt:lpstr>PowerPoint 演示文稿</vt:lpstr>
      <vt:lpstr>PowerPoint 演示文稿</vt:lpstr>
      <vt:lpstr>PowerPoint 演示文稿</vt:lpstr>
      <vt:lpstr>三、预算会计科目的新旧衔接</vt:lpstr>
      <vt:lpstr>PowerPoint 演示文稿</vt:lpstr>
      <vt:lpstr>PowerPoint 演示文稿</vt:lpstr>
      <vt:lpstr>（二）对新账“非财政拨款结余”科目及“资金结存”科目余额进行调整</vt:lpstr>
      <vt:lpstr>PowerPoint 演示文稿</vt:lpstr>
      <vt:lpstr>PowerPoint 演示文稿</vt:lpstr>
      <vt:lpstr>PowerPoint 演示文稿</vt:lpstr>
      <vt:lpstr>PowerPoint 演示文稿</vt:lpstr>
      <vt:lpstr>PowerPoint 演示文稿</vt:lpstr>
      <vt:lpstr>PowerPoint 演示文稿</vt:lpstr>
      <vt:lpstr>（四）专用结余科目及对应的资金结存科目余额</vt:lpstr>
      <vt:lpstr>（五）经营结余科目及对应的资金结存科目余额</vt:lpstr>
      <vt:lpstr>（六）其他结余、非财政拨款结余分配科目</vt:lpstr>
      <vt:lpstr>七、预算收入类、预算支出类会计科目</vt:lpstr>
      <vt:lpstr>特别注意</vt:lpstr>
      <vt:lpstr>四、报表的新旧衔接</vt:lpstr>
      <vt:lpstr>（二）2019年度财务报表和预算会计报表的编制</vt:lpstr>
      <vt:lpstr>PowerPoint 演示文稿</vt:lpstr>
      <vt:lpstr>事业单位新旧会计制度衔接的案例分析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新旧第一步结转后的财务会计</vt:lpstr>
      <vt:lpstr>第二步补录原账未入账事项</vt:lpstr>
      <vt:lpstr>PowerPoint 演示文稿</vt:lpstr>
      <vt:lpstr>第三步：进行新制度会计核算基础的调整</vt:lpstr>
      <vt:lpstr>PowerPoint 演示文稿</vt:lpstr>
      <vt:lpstr>PowerPoint 演示文稿</vt:lpstr>
      <vt:lpstr>PowerPoint 演示文稿</vt:lpstr>
      <vt:lpstr>PowerPoint 演示文稿</vt:lpstr>
      <vt:lpstr>根据明细表二进行新账预算会计的调整账务处理</vt:lpstr>
      <vt:lpstr>（二）“非财政拨款结转”科目及对应的“ 资金结存”科目余额</vt:lpstr>
      <vt:lpstr>（三）“非财政拨款结余”科目及对应的 “资金结存”科目余额</vt:lpstr>
      <vt:lpstr>调整后的年初预算结余类余额</vt:lpstr>
      <vt:lpstr>PowerPoint 演示文稿</vt:lpstr>
    </vt:vector>
  </TitlesOfParts>
  <Company>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zanzhhe</dc:creator>
  <cp:lastModifiedBy>Administrator</cp:lastModifiedBy>
  <cp:revision>437</cp:revision>
  <dcterms:created xsi:type="dcterms:W3CDTF">2003-03-12T05:25:00Z</dcterms:created>
  <dcterms:modified xsi:type="dcterms:W3CDTF">2018-11-27T02:46:47Z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2052-11.1.0.7875</vt:lpwstr>
  </property>
</Properties>
</file>